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85" r:id="rId2"/>
    <p:sldId id="283" r:id="rId3"/>
    <p:sldId id="282" r:id="rId4"/>
    <p:sldId id="288" r:id="rId5"/>
    <p:sldId id="257" r:id="rId6"/>
    <p:sldId id="258" r:id="rId7"/>
    <p:sldId id="294" r:id="rId8"/>
    <p:sldId id="259" r:id="rId9"/>
    <p:sldId id="296" r:id="rId10"/>
    <p:sldId id="260" r:id="rId11"/>
    <p:sldId id="261" r:id="rId12"/>
    <p:sldId id="262" r:id="rId13"/>
    <p:sldId id="269" r:id="rId14"/>
    <p:sldId id="284" r:id="rId15"/>
    <p:sldId id="263" r:id="rId16"/>
    <p:sldId id="264" r:id="rId17"/>
    <p:sldId id="270" r:id="rId18"/>
    <p:sldId id="265" r:id="rId19"/>
    <p:sldId id="297" r:id="rId20"/>
    <p:sldId id="286" r:id="rId21"/>
    <p:sldId id="271" r:id="rId22"/>
    <p:sldId id="266" r:id="rId23"/>
    <p:sldId id="289" r:id="rId24"/>
    <p:sldId id="290" r:id="rId25"/>
    <p:sldId id="279" r:id="rId26"/>
    <p:sldId id="280"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FF"/>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8" autoAdjust="0"/>
    <p:restoredTop sz="94624" autoAdjust="0"/>
  </p:normalViewPr>
  <p:slideViewPr>
    <p:cSldViewPr>
      <p:cViewPr>
        <p:scale>
          <a:sx n="69" d="100"/>
          <a:sy n="69" d="100"/>
        </p:scale>
        <p:origin x="-83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sr-Latn-C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sr-Latn-C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sr-Latn-C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sr-Latn-C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sr-Latn-C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sr-Latn-C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sr-Latn-C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sr-Latn-C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sr-Latn-C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sr-Latn-C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sr-Latn-C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sr-Latn-C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sr-Latn-C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sr-Latn-C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sr-Latn-CS"/>
            </a:p>
          </p:txBody>
        </p:sp>
      </p:grpSp>
      <p:sp>
        <p:nvSpPr>
          <p:cNvPr id="132120"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3212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67FBE7E7-F0EA-42FC-9858-099440ED7C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68013E43-6BE5-48EB-A9B5-A7AEBD9D70AA}"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sr-Latn-C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9754A30-9F10-414F-83F3-5E47145D4F4A}"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sr-Latn-C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57E89BB7-C8CD-40C3-83C6-D34135ECCECE}"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A026B691-AEF3-4166-B604-C5653B8A62A0}"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C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DF69E0E-19FB-4F20-A449-21CB47A7F37F}"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B28D185D-7885-4C82-A3AF-449B79D82207}"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r-Latn-C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C34273F3-05A7-421F-8CC5-D33500C433DD}"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47DB143C-12F9-4149-B1F7-1452D25C5B17}"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4C980F89-2B61-428E-B2EA-268C19665C38}"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C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700386B5-1F6E-4B03-9DD9-B96F2347304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C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r-Latn-C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1D6A034E-30DC-4088-B3B2-7F635A76442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59875" cy="6858000"/>
            <a:chOff x="0" y="0"/>
            <a:chExt cx="5770" cy="4320"/>
          </a:xfrm>
        </p:grpSpPr>
        <p:sp>
          <p:nvSpPr>
            <p:cNvPr id="13107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sr-Latn-CS"/>
            </a:p>
          </p:txBody>
        </p:sp>
        <p:sp>
          <p:nvSpPr>
            <p:cNvPr id="13107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13107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13107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sr-Latn-CS"/>
            </a:p>
          </p:txBody>
        </p:sp>
        <p:sp>
          <p:nvSpPr>
            <p:cNvPr id="13107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sr-Latn-CS"/>
            </a:p>
          </p:txBody>
        </p:sp>
        <p:sp>
          <p:nvSpPr>
            <p:cNvPr id="13108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sr-Latn-CS"/>
            </a:p>
          </p:txBody>
        </p:sp>
        <p:sp>
          <p:nvSpPr>
            <p:cNvPr id="13108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sr-Latn-CS"/>
            </a:p>
          </p:txBody>
        </p:sp>
        <p:sp>
          <p:nvSpPr>
            <p:cNvPr id="13108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sr-Latn-CS"/>
            </a:p>
          </p:txBody>
        </p:sp>
        <p:sp>
          <p:nvSpPr>
            <p:cNvPr id="13108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sr-Latn-CS"/>
            </a:p>
          </p:txBody>
        </p:sp>
        <p:sp>
          <p:nvSpPr>
            <p:cNvPr id="13108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13108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sr-Latn-CS"/>
            </a:p>
          </p:txBody>
        </p:sp>
        <p:sp>
          <p:nvSpPr>
            <p:cNvPr id="13108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sr-Latn-CS"/>
            </a:p>
          </p:txBody>
        </p:sp>
        <p:sp>
          <p:nvSpPr>
            <p:cNvPr id="13108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sr-Latn-CS"/>
            </a:p>
          </p:txBody>
        </p:sp>
        <p:sp>
          <p:nvSpPr>
            <p:cNvPr id="13108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sr-Latn-CS"/>
            </a:p>
          </p:txBody>
        </p:sp>
        <p:sp>
          <p:nvSpPr>
            <p:cNvPr id="13108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13109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13109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sr-Latn-CS"/>
            </a:p>
          </p:txBody>
        </p:sp>
        <p:sp>
          <p:nvSpPr>
            <p:cNvPr id="13109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sr-Latn-CS"/>
            </a:p>
          </p:txBody>
        </p:sp>
        <p:sp>
          <p:nvSpPr>
            <p:cNvPr id="13109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sr-Latn-CS"/>
            </a:p>
          </p:txBody>
        </p:sp>
        <p:sp>
          <p:nvSpPr>
            <p:cNvPr id="13109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sr-Latn-CS"/>
            </a:p>
          </p:txBody>
        </p:sp>
        <p:sp>
          <p:nvSpPr>
            <p:cNvPr id="13109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sr-Latn-CS"/>
            </a:p>
          </p:txBody>
        </p:sp>
      </p:grpSp>
      <p:sp>
        <p:nvSpPr>
          <p:cNvPr id="131096"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31097"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9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131099"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2CE0159B-8F73-40CD-B6F3-B327177E3711}" type="slidenum">
              <a:rPr lang="en-US"/>
              <a:pPr>
                <a:defRPr/>
              </a:pPr>
              <a:t>‹#›</a:t>
            </a:fld>
            <a:endParaRPr lang="en-US"/>
          </a:p>
        </p:txBody>
      </p:sp>
      <p:sp>
        <p:nvSpPr>
          <p:cNvPr id="131100"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897"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Zoran/Desktop/3.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Zoran/Desktop/2.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video" Target="file:///C:\Users\User\Documents\Moje%20prezentacije\&#1055;&#1088;&#1074;&#1080;%20&#1089;&#1088;&#1087;&#1089;&#1082;&#1080;%20&#1091;&#1089;&#1090;&#1072;&#1085;&#1072;&#1082;\Boj%20na%20&#268;egru.mp4" TargetMode="Externa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Zoran/Desktop/4.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avougaonik 7"/>
          <p:cNvSpPr/>
          <p:nvPr/>
        </p:nvSpPr>
        <p:spPr>
          <a:xfrm>
            <a:off x="878523" y="2564904"/>
            <a:ext cx="7739618" cy="1754326"/>
          </a:xfrm>
          <a:prstGeom prst="rect">
            <a:avLst/>
          </a:prstGeom>
          <a:noFill/>
        </p:spPr>
        <p:txBody>
          <a:bodyPr wrap="square" lIns="91440" tIns="45720" rIns="91440" bIns="45720">
            <a:spAutoFit/>
          </a:bodyPr>
          <a:lstStyle/>
          <a:p>
            <a:pPr algn="ctr"/>
            <a:r>
              <a:rPr lang="sr-Cyrl-R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a:t>
            </a:r>
            <a:r>
              <a:rPr lang="sr-Latn-C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a:t>
            </a:r>
            <a:r>
              <a:rPr lang="sr-Cyrl-R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ви српски устанак</a:t>
            </a:r>
          </a:p>
          <a:p>
            <a:pPr algn="ctr"/>
            <a:r>
              <a:rPr lang="sr-Cyrl-R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1804-1813.</a:t>
            </a:r>
            <a:endParaRPr lang="sr-Latn-C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0" end="0"/>
                                            </p:txEl>
                                          </p:spTgt>
                                        </p:tgtEl>
                                      </p:cBhvr>
                                      <p:by x="150000" y="150000"/>
                                    </p:animScale>
                                  </p:childTnLst>
                                </p:cTn>
                              </p:par>
                              <p:par>
                                <p:cTn id="7" presetID="6" presetClass="emph" presetSubtype="0" fill="hold" nodeType="withEffect">
                                  <p:stCondLst>
                                    <p:cond delay="0"/>
                                  </p:stCondLst>
                                  <p:childTnLst>
                                    <p:animScale>
                                      <p:cBhvr>
                                        <p:cTn id="8" dur="2000" fill="hold"/>
                                        <p:tgtEl>
                                          <p:spTgt spid="8">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sr-Cyrl-CS" dirty="0" smtClean="0">
                <a:solidFill>
                  <a:schemeClr val="tx2">
                    <a:lumMod val="75000"/>
                  </a:schemeClr>
                </a:solidFill>
              </a:rPr>
              <a:t>Дахије</a:t>
            </a:r>
            <a:endParaRPr lang="en-US" dirty="0" smtClean="0">
              <a:solidFill>
                <a:schemeClr val="tx2">
                  <a:lumMod val="75000"/>
                </a:schemeClr>
              </a:solidFill>
            </a:endParaRPr>
          </a:p>
        </p:txBody>
      </p:sp>
      <p:sp>
        <p:nvSpPr>
          <p:cNvPr id="133123" name="Rectangle 3"/>
          <p:cNvSpPr>
            <a:spLocks noGrp="1" noChangeArrowheads="1"/>
          </p:cNvSpPr>
          <p:nvPr>
            <p:ph type="body" idx="1"/>
          </p:nvPr>
        </p:nvSpPr>
        <p:spPr>
          <a:xfrm>
            <a:off x="457200" y="1844824"/>
            <a:ext cx="8229600" cy="4286101"/>
          </a:xfrm>
        </p:spPr>
        <p:txBody>
          <a:bodyPr/>
          <a:lstStyle/>
          <a:p>
            <a:pPr eaLnBrk="1" hangingPunct="1">
              <a:defRPr/>
            </a:pPr>
            <a:r>
              <a:rPr lang="sr-Cyrl-CS" dirty="0" smtClean="0">
                <a:solidFill>
                  <a:schemeClr val="tx2">
                    <a:lumMod val="75000"/>
                  </a:schemeClr>
                </a:solidFill>
              </a:rPr>
              <a:t>Јаничарске старешине: Фочић Мехмед-ага, Мула </a:t>
            </a:r>
            <a:r>
              <a:rPr lang="sr-Latn-CS" dirty="0" smtClean="0">
                <a:solidFill>
                  <a:schemeClr val="tx2">
                    <a:lumMod val="75000"/>
                  </a:schemeClr>
                </a:solidFill>
              </a:rPr>
              <a:t>J</a:t>
            </a:r>
            <a:r>
              <a:rPr lang="sr-Cyrl-CS" dirty="0" smtClean="0">
                <a:solidFill>
                  <a:schemeClr val="tx2">
                    <a:lumMod val="75000"/>
                  </a:schemeClr>
                </a:solidFill>
              </a:rPr>
              <a:t>усуф, Аганлија и Кучук Алија.</a:t>
            </a:r>
          </a:p>
          <a:p>
            <a:pPr eaLnBrk="1" hangingPunct="1">
              <a:defRPr/>
            </a:pPr>
            <a:r>
              <a:rPr lang="sr-Cyrl-CS" dirty="0" smtClean="0"/>
              <a:t>Преузели су власт </a:t>
            </a:r>
            <a:r>
              <a:rPr lang="sr-Cyrl-CS" dirty="0" smtClean="0">
                <a:solidFill>
                  <a:srgbClr val="FFFF00"/>
                </a:solidFill>
              </a:rPr>
              <a:t>1801</a:t>
            </a:r>
            <a:r>
              <a:rPr lang="sr-Cyrl-CS" dirty="0" smtClean="0"/>
              <a:t>. у Београдском пашалуку и завели страховладу</a:t>
            </a:r>
            <a:endParaRPr lang="sr-Cyrl-RS" dirty="0" smtClean="0"/>
          </a:p>
          <a:p>
            <a:pPr eaLnBrk="1" hangingPunct="1">
              <a:buNone/>
              <a:defRPr/>
            </a:pPr>
            <a:r>
              <a:rPr lang="sr-Cyrl-RS" dirty="0" smtClean="0"/>
              <a:t> (</a:t>
            </a:r>
            <a:r>
              <a:rPr lang="sr-Cyrl-RS" dirty="0" smtClean="0">
                <a:solidFill>
                  <a:srgbClr val="FFFF00"/>
                </a:solidFill>
              </a:rPr>
              <a:t>зулуми дахија</a:t>
            </a:r>
            <a:r>
              <a:rPr lang="sr-Cyrl-RS" dirty="0" smtClean="0"/>
              <a:t>)</a:t>
            </a:r>
            <a:r>
              <a:rPr lang="sr-Latn-CS" dirty="0" smtClean="0"/>
              <a:t> =</a:t>
            </a:r>
            <a:r>
              <a:rPr lang="sr-Cyrl-RS" dirty="0" smtClean="0">
                <a:solidFill>
                  <a:srgbClr val="FFFF00"/>
                </a:solidFill>
              </a:rPr>
              <a:t>УЗРОК устанка</a:t>
            </a:r>
          </a:p>
          <a:p>
            <a:pPr eaLnBrk="1" hangingPunct="1">
              <a:buNone/>
              <a:defRPr/>
            </a:pPr>
            <a:endParaRPr lang="sr-Latn-CS" dirty="0" smtClean="0">
              <a:solidFill>
                <a:srgbClr val="FFFF00"/>
              </a:solidFill>
            </a:endParaRPr>
          </a:p>
          <a:p>
            <a:pPr eaLnBrk="1" hangingPunct="1">
              <a:defRPr/>
            </a:pPr>
            <a:r>
              <a:rPr lang="sr-Cyrl-RS" sz="2400" dirty="0" smtClean="0">
                <a:solidFill>
                  <a:srgbClr val="FFFF00"/>
                </a:solidFill>
              </a:rPr>
              <a:t>Убили везира Мустафу пашу ,назван Српска мајка, због благе управе.</a:t>
            </a:r>
            <a:endParaRPr lang="sr-Cyrl-CS" sz="2400" dirty="0" smtClean="0">
              <a:solidFill>
                <a:srgbClr val="FFFF00"/>
              </a:solidFill>
            </a:endParaRPr>
          </a:p>
          <a:p>
            <a:pPr eaLnBrk="1" hangingPunct="1">
              <a:buFont typeface="Wingdings" pitchFamily="2" charset="2"/>
              <a:buNone/>
              <a:defRPr/>
            </a:pPr>
            <a:endParaRPr lang="sr-Cyrl-CS" dirty="0" smtClean="0"/>
          </a:p>
          <a:p>
            <a:pPr eaLnBrk="1" hangingPunct="1">
              <a:defRPr/>
            </a:pPr>
            <a:endParaRPr lang="en-US" dirty="0" smtClean="0"/>
          </a:p>
        </p:txBody>
      </p:sp>
      <p:pic>
        <p:nvPicPr>
          <p:cNvPr id="18434" name="Picture 2" descr="http://www.srpsko-nasledje.co.rs/sr-l/1999/01/images/91.jpg"/>
          <p:cNvPicPr>
            <a:picLocks noChangeAspect="1" noChangeArrowheads="1"/>
          </p:cNvPicPr>
          <p:nvPr/>
        </p:nvPicPr>
        <p:blipFill>
          <a:blip r:embed="rId2" cstate="print"/>
          <a:srcRect/>
          <a:stretch>
            <a:fillRect/>
          </a:stretch>
        </p:blipFill>
        <p:spPr bwMode="auto">
          <a:xfrm>
            <a:off x="5868144" y="0"/>
            <a:ext cx="2952328" cy="1922240"/>
          </a:xfrm>
          <a:prstGeom prst="rect">
            <a:avLst/>
          </a:prstGeom>
          <a:noFill/>
        </p:spPr>
      </p:pic>
      <p:sp>
        <p:nvSpPr>
          <p:cNvPr id="5" name="TextBox 4"/>
          <p:cNvSpPr txBox="1"/>
          <p:nvPr/>
        </p:nvSpPr>
        <p:spPr>
          <a:xfrm>
            <a:off x="9144000" y="1196752"/>
            <a:ext cx="2484784" cy="646331"/>
          </a:xfrm>
          <a:prstGeom prst="rect">
            <a:avLst/>
          </a:prstGeom>
          <a:noFill/>
        </p:spPr>
        <p:txBody>
          <a:bodyPr wrap="square" rtlCol="0">
            <a:spAutoFit/>
          </a:bodyPr>
          <a:lstStyle/>
          <a:p>
            <a:r>
              <a:rPr lang="sr-Cyrl-CS" dirty="0" smtClean="0">
                <a:solidFill>
                  <a:srgbClr val="FFFF00"/>
                </a:solidFill>
              </a:rPr>
              <a:t>У</a:t>
            </a:r>
            <a:r>
              <a:rPr lang="sr-Cyrl-RS" dirty="0" smtClean="0">
                <a:solidFill>
                  <a:srgbClr val="FFFF00"/>
                </a:solidFill>
              </a:rPr>
              <a:t>биство Мустафе-паше</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 0  L -0.25 0  E"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sr-Cyrl-CS" sz="3800" dirty="0" smtClean="0">
                <a:solidFill>
                  <a:srgbClr val="FFFF00"/>
                </a:solidFill>
              </a:rPr>
              <a:t>Сеча кнезова</a:t>
            </a:r>
            <a:br>
              <a:rPr lang="sr-Cyrl-CS" sz="3800" dirty="0" smtClean="0">
                <a:solidFill>
                  <a:srgbClr val="FFFF00"/>
                </a:solidFill>
              </a:rPr>
            </a:br>
            <a:endParaRPr lang="en-US" sz="3800" dirty="0" smtClean="0">
              <a:solidFill>
                <a:srgbClr val="FFFF00"/>
              </a:solidFill>
            </a:endParaRPr>
          </a:p>
        </p:txBody>
      </p:sp>
      <p:sp>
        <p:nvSpPr>
          <p:cNvPr id="134147" name="Rectangle 3"/>
          <p:cNvSpPr>
            <a:spLocks noGrp="1" noChangeArrowheads="1"/>
          </p:cNvSpPr>
          <p:nvPr>
            <p:ph type="body" idx="1"/>
          </p:nvPr>
        </p:nvSpPr>
        <p:spPr>
          <a:xfrm>
            <a:off x="251520" y="1556792"/>
            <a:ext cx="8435280" cy="4574133"/>
          </a:xfrm>
        </p:spPr>
        <p:txBody>
          <a:bodyPr/>
          <a:lstStyle/>
          <a:p>
            <a:pPr eaLnBrk="1" hangingPunct="1">
              <a:defRPr/>
            </a:pPr>
            <a:r>
              <a:rPr lang="sr-Cyrl-CS" dirty="0" smtClean="0"/>
              <a:t>Почетак фебруара </a:t>
            </a:r>
            <a:r>
              <a:rPr lang="sr-Cyrl-CS" dirty="0" smtClean="0">
                <a:solidFill>
                  <a:srgbClr val="FFFF00"/>
                </a:solidFill>
              </a:rPr>
              <a:t>1804</a:t>
            </a:r>
            <a:r>
              <a:rPr lang="sr-Cyrl-CS" dirty="0" smtClean="0"/>
              <a:t>.</a:t>
            </a:r>
          </a:p>
          <a:p>
            <a:pPr eaLnBrk="1" hangingPunct="1">
              <a:defRPr/>
            </a:pPr>
            <a:r>
              <a:rPr lang="sr-Cyrl-CS" dirty="0" smtClean="0">
                <a:solidFill>
                  <a:srgbClr val="FFFF00"/>
                </a:solidFill>
              </a:rPr>
              <a:t>Дахије су посекле</a:t>
            </a:r>
            <a:r>
              <a:rPr lang="sr-Cyrl-CS" dirty="0" smtClean="0"/>
              <a:t> главе </a:t>
            </a:r>
            <a:r>
              <a:rPr lang="sr-Cyrl-CS" dirty="0" smtClean="0">
                <a:solidFill>
                  <a:srgbClr val="FFFF00"/>
                </a:solidFill>
              </a:rPr>
              <a:t>око 70</a:t>
            </a:r>
          </a:p>
          <a:p>
            <a:pPr eaLnBrk="1" hangingPunct="1">
              <a:buNone/>
              <a:defRPr/>
            </a:pPr>
            <a:r>
              <a:rPr lang="sr-Cyrl-CS" dirty="0" smtClean="0">
                <a:solidFill>
                  <a:srgbClr val="FFFF00"/>
                </a:solidFill>
              </a:rPr>
              <a:t>виђенијих Срба </a:t>
            </a:r>
            <a:r>
              <a:rPr lang="sr-Cyrl-CS" dirty="0" smtClean="0"/>
              <a:t>јер су чуле да се спрема устанак- </a:t>
            </a:r>
            <a:r>
              <a:rPr lang="sr-Cyrl-CS" dirty="0" smtClean="0">
                <a:solidFill>
                  <a:srgbClr val="FFFF00"/>
                </a:solidFill>
              </a:rPr>
              <a:t>повод устанка</a:t>
            </a:r>
            <a:r>
              <a:rPr lang="sr-Cyrl-CS" dirty="0" smtClean="0"/>
              <a:t>.</a:t>
            </a:r>
          </a:p>
          <a:p>
            <a:pPr eaLnBrk="1" hangingPunct="1">
              <a:defRPr/>
            </a:pPr>
            <a:r>
              <a:rPr lang="sr-Cyrl-CS" dirty="0" smtClean="0"/>
              <a:t>Погубљени су, између осталих, Алекса Ненадовић и Илија Бирчанин, игуман Боговађе Хаџи Рувим, и игуман Мораваца Хаџи Ђера....</a:t>
            </a:r>
            <a:endParaRPr lang="en-US" dirty="0" smtClean="0"/>
          </a:p>
        </p:txBody>
      </p:sp>
      <p:pic>
        <p:nvPicPr>
          <p:cNvPr id="15362" name="Picture 2" descr="Датотека:BMM-SečaKnezova1804.JPG"/>
          <p:cNvPicPr>
            <a:picLocks noChangeAspect="1" noChangeArrowheads="1"/>
          </p:cNvPicPr>
          <p:nvPr/>
        </p:nvPicPr>
        <p:blipFill>
          <a:blip r:embed="rId2" cstate="print"/>
          <a:srcRect/>
          <a:stretch>
            <a:fillRect/>
          </a:stretch>
        </p:blipFill>
        <p:spPr bwMode="auto">
          <a:xfrm>
            <a:off x="10260632" y="188640"/>
            <a:ext cx="6503368" cy="5715000"/>
          </a:xfrm>
          <a:prstGeom prst="rect">
            <a:avLst/>
          </a:prstGeom>
          <a:noFill/>
        </p:spPr>
      </p:pic>
      <p:pic>
        <p:nvPicPr>
          <p:cNvPr id="17410" name="Picture 2" descr="http://4.bp.blogspot.com/-VOhkaRJ6780/UJ-TSfM11NI/AAAAAAAADxQ/fAK9__dJ1zg/s400/suvajdzic06.jpg"/>
          <p:cNvPicPr>
            <a:picLocks noChangeAspect="1" noChangeArrowheads="1"/>
          </p:cNvPicPr>
          <p:nvPr/>
        </p:nvPicPr>
        <p:blipFill>
          <a:blip r:embed="rId3" cstate="print"/>
          <a:srcRect/>
          <a:stretch>
            <a:fillRect/>
          </a:stretch>
        </p:blipFill>
        <p:spPr bwMode="auto">
          <a:xfrm>
            <a:off x="179512" y="0"/>
            <a:ext cx="2592288" cy="1484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5834 0.01389 L -0.84584 0.00324 " pathEditMode="relative" rAng="0" ptsTypes="AA">
                                      <p:cBhvr>
                                        <p:cTn id="6" dur="2000" fill="hold"/>
                                        <p:tgtEl>
                                          <p:spTgt spid="15362"/>
                                        </p:tgtEl>
                                        <p:attrNameLst>
                                          <p:attrName>ppt_x</p:attrName>
                                          <p:attrName>ppt_y</p:attrName>
                                        </p:attrNameLst>
                                      </p:cBhvr>
                                      <p:rCtr x="-394" y="-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277813"/>
            <a:ext cx="4543428" cy="1139825"/>
          </a:xfrm>
        </p:spPr>
        <p:txBody>
          <a:bodyPr/>
          <a:lstStyle/>
          <a:p>
            <a:pPr algn="l" eaLnBrk="1" hangingPunct="1">
              <a:defRPr/>
            </a:pPr>
            <a:r>
              <a:rPr lang="sr-Cyrl-CS" dirty="0" smtClean="0">
                <a:solidFill>
                  <a:schemeClr val="tx2">
                    <a:lumMod val="75000"/>
                  </a:schemeClr>
                </a:solidFill>
              </a:rPr>
              <a:t>Збор у Орашцу</a:t>
            </a:r>
            <a:r>
              <a:rPr lang="sr-Latn-RS" dirty="0" smtClean="0">
                <a:solidFill>
                  <a:schemeClr val="tx2">
                    <a:lumMod val="75000"/>
                  </a:schemeClr>
                </a:solidFill>
              </a:rPr>
              <a:t/>
            </a:r>
            <a:br>
              <a:rPr lang="sr-Latn-RS" dirty="0" smtClean="0">
                <a:solidFill>
                  <a:schemeClr val="tx2">
                    <a:lumMod val="75000"/>
                  </a:schemeClr>
                </a:solidFill>
              </a:rPr>
            </a:br>
            <a:r>
              <a:rPr lang="sr-Cyrl-RS" sz="2400" dirty="0" smtClean="0">
                <a:solidFill>
                  <a:schemeClr val="tx2">
                    <a:lumMod val="75000"/>
                  </a:schemeClr>
                </a:solidFill>
              </a:rPr>
              <a:t>( Марићевића јаруга </a:t>
            </a:r>
            <a:r>
              <a:rPr lang="sr-Cyrl-RS" sz="2400" dirty="0" smtClean="0"/>
              <a:t>)</a:t>
            </a:r>
            <a:endParaRPr lang="en-US" sz="2400" dirty="0" smtClean="0"/>
          </a:p>
        </p:txBody>
      </p:sp>
      <p:sp>
        <p:nvSpPr>
          <p:cNvPr id="135171" name="Rectangle 3"/>
          <p:cNvSpPr>
            <a:spLocks noGrp="1" noChangeArrowheads="1"/>
          </p:cNvSpPr>
          <p:nvPr>
            <p:ph type="body" idx="1"/>
          </p:nvPr>
        </p:nvSpPr>
        <p:spPr>
          <a:xfrm>
            <a:off x="285720" y="2000240"/>
            <a:ext cx="8401080" cy="4130685"/>
          </a:xfrm>
        </p:spPr>
        <p:txBody>
          <a:bodyPr/>
          <a:lstStyle/>
          <a:p>
            <a:pPr eaLnBrk="1" hangingPunct="1">
              <a:defRPr/>
            </a:pPr>
            <a:r>
              <a:rPr lang="sr-Cyrl-CS" dirty="0" smtClean="0"/>
              <a:t>Одржан је на </a:t>
            </a:r>
            <a:r>
              <a:rPr lang="sr-Cyrl-CS" dirty="0" smtClean="0">
                <a:solidFill>
                  <a:srgbClr val="FFFF00"/>
                </a:solidFill>
              </a:rPr>
              <a:t>Сретење (15. фебруар 1804)-Дан државности</a:t>
            </a:r>
          </a:p>
          <a:p>
            <a:pPr eaLnBrk="1" hangingPunct="1">
              <a:defRPr/>
            </a:pPr>
            <a:r>
              <a:rPr lang="sr-Cyrl-CS" dirty="0" smtClean="0">
                <a:solidFill>
                  <a:schemeClr val="tx2">
                    <a:lumMod val="75000"/>
                  </a:schemeClr>
                </a:solidFill>
              </a:rPr>
              <a:t>За вођу је био изабран </a:t>
            </a:r>
            <a:r>
              <a:rPr lang="sr-Cyrl-RS" dirty="0" smtClean="0">
                <a:solidFill>
                  <a:schemeClr val="tx2">
                    <a:lumMod val="75000"/>
                  </a:schemeClr>
                </a:solidFill>
              </a:rPr>
              <a:t>Ђорђе </a:t>
            </a:r>
          </a:p>
          <a:p>
            <a:pPr eaLnBrk="1" hangingPunct="1">
              <a:buNone/>
              <a:defRPr/>
            </a:pPr>
            <a:r>
              <a:rPr lang="sr-Cyrl-CS" dirty="0" smtClean="0">
                <a:solidFill>
                  <a:schemeClr val="tx2">
                    <a:lumMod val="75000"/>
                  </a:schemeClr>
                </a:solidFill>
              </a:rPr>
              <a:t>Петровић Карађорђе</a:t>
            </a:r>
          </a:p>
          <a:p>
            <a:pPr eaLnBrk="1" hangingPunct="1">
              <a:defRPr/>
            </a:pPr>
            <a:r>
              <a:rPr lang="sr-Cyrl-CS" dirty="0" smtClean="0">
                <a:solidFill>
                  <a:srgbClr val="FFFF00"/>
                </a:solidFill>
              </a:rPr>
              <a:t>Почиње Први српски устанак</a:t>
            </a:r>
          </a:p>
          <a:p>
            <a:pPr eaLnBrk="1" hangingPunct="1">
              <a:defRPr/>
            </a:pPr>
            <a:r>
              <a:rPr lang="sr-Cyrl-CS" dirty="0" smtClean="0">
                <a:solidFill>
                  <a:srgbClr val="FFFF00"/>
                </a:solidFill>
              </a:rPr>
              <a:t> ( Буна на дахије )</a:t>
            </a:r>
          </a:p>
          <a:p>
            <a:pPr eaLnBrk="1" hangingPunct="1">
              <a:buNone/>
              <a:defRPr/>
            </a:pPr>
            <a:endParaRPr lang="en-US" dirty="0" smtClean="0">
              <a:solidFill>
                <a:srgbClr val="FFFF00"/>
              </a:solidFill>
            </a:endParaRPr>
          </a:p>
        </p:txBody>
      </p:sp>
      <p:pic>
        <p:nvPicPr>
          <p:cNvPr id="4" name="Slika 3"/>
          <p:cNvPicPr/>
          <p:nvPr/>
        </p:nvPicPr>
        <p:blipFill>
          <a:blip r:embed="rId3" cstate="print"/>
          <a:srcRect/>
          <a:stretch>
            <a:fillRect/>
          </a:stretch>
        </p:blipFill>
        <p:spPr bwMode="auto">
          <a:xfrm>
            <a:off x="5357818" y="214290"/>
            <a:ext cx="3357586" cy="1721169"/>
          </a:xfrm>
          <a:prstGeom prst="rect">
            <a:avLst/>
          </a:prstGeom>
          <a:noFill/>
          <a:ln w="9525">
            <a:noFill/>
            <a:miter lim="800000"/>
            <a:headEnd/>
            <a:tailEnd/>
          </a:ln>
        </p:spPr>
      </p:pic>
      <p:pic>
        <p:nvPicPr>
          <p:cNvPr id="5" name="Slika 4"/>
          <p:cNvPicPr/>
          <p:nvPr/>
        </p:nvPicPr>
        <p:blipFill>
          <a:blip r:embed="rId4" cstate="print"/>
          <a:srcRect/>
          <a:stretch>
            <a:fillRect/>
          </a:stretch>
        </p:blipFill>
        <p:spPr bwMode="auto">
          <a:xfrm>
            <a:off x="7251065" y="2714620"/>
            <a:ext cx="1892935" cy="2408555"/>
          </a:xfrm>
          <a:prstGeom prst="rect">
            <a:avLst/>
          </a:prstGeom>
          <a:noFill/>
          <a:ln w="9525">
            <a:noFill/>
            <a:miter lim="800000"/>
            <a:headEnd/>
            <a:tailEnd/>
          </a:ln>
        </p:spPr>
      </p:pic>
      <p:pic>
        <p:nvPicPr>
          <p:cNvPr id="16386" name="Picture 2" descr="http://2.bp.blogspot.com/-W60a5MEC9aM/TftbIFvUXOI/AAAAAAAAEP4/Mus8PfQunLw/s400/Maricevica%2Bjaruga%2B01.jpg"/>
          <p:cNvPicPr>
            <a:picLocks noChangeAspect="1" noChangeArrowheads="1"/>
          </p:cNvPicPr>
          <p:nvPr/>
        </p:nvPicPr>
        <p:blipFill>
          <a:blip r:embed="rId5" cstate="print"/>
          <a:srcRect/>
          <a:stretch>
            <a:fillRect/>
          </a:stretch>
        </p:blipFill>
        <p:spPr bwMode="auto">
          <a:xfrm>
            <a:off x="-3429000" y="1340768"/>
            <a:ext cx="3429000" cy="2571751"/>
          </a:xfrm>
          <a:prstGeom prst="rect">
            <a:avLst/>
          </a:prstGeom>
          <a:noFill/>
        </p:spPr>
      </p:pic>
      <p:pic>
        <p:nvPicPr>
          <p:cNvPr id="16388" name="Picture 4" descr="https://encrypted-tbn2.gstatic.com/images?q=tbn:ANd9GcTYjbd0n0zqQfnRfb7ojAX5MkNy2PIA1aVqJ8J8BCgKhW5D5CQQOA"/>
          <p:cNvPicPr>
            <a:picLocks noChangeAspect="1" noChangeArrowheads="1"/>
          </p:cNvPicPr>
          <p:nvPr/>
        </p:nvPicPr>
        <p:blipFill>
          <a:blip r:embed="rId6" cstate="print"/>
          <a:srcRect/>
          <a:stretch>
            <a:fillRect/>
          </a:stretch>
        </p:blipFill>
        <p:spPr bwMode="auto">
          <a:xfrm>
            <a:off x="-2988840" y="4149080"/>
            <a:ext cx="2466975" cy="1847851"/>
          </a:xfrm>
          <a:prstGeom prst="rect">
            <a:avLst/>
          </a:prstGeom>
          <a:noFill/>
        </p:spPr>
      </p:pic>
    </p:spTree>
  </p:cSld>
  <p:clrMapOvr>
    <a:masterClrMapping/>
  </p:clrMapOvr>
  <p:transition spd="slow">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10469 0.00139 L 0.4375 0.00139 " pathEditMode="relative" rAng="0" ptsTypes="AA">
                                      <p:cBhvr>
                                        <p:cTn id="6" dur="2000" fill="hold"/>
                                        <p:tgtEl>
                                          <p:spTgt spid="16386"/>
                                        </p:tgtEl>
                                        <p:attrNameLst>
                                          <p:attrName>ppt_x</p:attrName>
                                          <p:attrName>ppt_y</p:attrName>
                                        </p:attrNameLst>
                                      </p:cBhvr>
                                      <p:rCtr x="166"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06701 0.00163 L 0.36128 0.00163 " pathEditMode="relative" rAng="0" ptsTypes="AA">
                                      <p:cBhvr>
                                        <p:cTn id="10" dur="2000" fill="hold"/>
                                        <p:tgtEl>
                                          <p:spTgt spid="16388"/>
                                        </p:tgtEl>
                                        <p:attrNameLst>
                                          <p:attrName>ppt_x</p:attrName>
                                          <p:attrName>ppt_y</p:attrName>
                                        </p:attrNameLst>
                                      </p:cBhvr>
                                      <p:rCtr x="14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Grp="1" noChangeArrowheads="1"/>
          </p:cNvSpPr>
          <p:nvPr>
            <p:ph type="title"/>
          </p:nvPr>
        </p:nvSpPr>
        <p:spPr>
          <a:xfrm>
            <a:off x="457200" y="277813"/>
            <a:ext cx="8229600" cy="69850"/>
          </a:xfrm>
        </p:spPr>
        <p:txBody>
          <a:bodyPr/>
          <a:lstStyle/>
          <a:p>
            <a:pPr eaLnBrk="1" hangingPunct="1">
              <a:defRPr/>
            </a:pPr>
            <a:endParaRPr lang="sr-Latn-CS" sz="3800" smtClean="0"/>
          </a:p>
        </p:txBody>
      </p:sp>
      <p:sp>
        <p:nvSpPr>
          <p:cNvPr id="147461" name="Rectangle 5"/>
          <p:cNvSpPr>
            <a:spLocks noGrp="1" noChangeArrowheads="1"/>
          </p:cNvSpPr>
          <p:nvPr>
            <p:ph idx="1"/>
          </p:nvPr>
        </p:nvSpPr>
        <p:spPr/>
        <p:txBody>
          <a:bodyPr/>
          <a:lstStyle/>
          <a:p>
            <a:pPr eaLnBrk="1" hangingPunct="1">
              <a:defRPr/>
            </a:pPr>
            <a:r>
              <a:rPr lang="en-US" smtClean="0">
                <a:hlinkClick r:id="rId2" action="ppaction://hlinkfile"/>
              </a:rPr>
              <a:t>C:\Documents and Settings\Zoran\DeskC:\Documents and Settings\Zoran\Desktop\3.jpgtop\3.jpg</a:t>
            </a:r>
            <a:endParaRPr lang="en-US" smtClean="0"/>
          </a:p>
        </p:txBody>
      </p:sp>
      <p:pic>
        <p:nvPicPr>
          <p:cNvPr id="13316" name="Picture 9" descr="3"/>
          <p:cNvPicPr>
            <a:picLocks noChangeAspect="1" noChangeArrowheads="1"/>
          </p:cNvPicPr>
          <p:nvPr/>
        </p:nvPicPr>
        <p:blipFill>
          <a:blip r:embed="rId3" cstate="print"/>
          <a:srcRect/>
          <a:stretch>
            <a:fillRect/>
          </a:stretch>
        </p:blipFill>
        <p:spPr bwMode="auto">
          <a:xfrm>
            <a:off x="-180975" y="-171450"/>
            <a:ext cx="9505950" cy="7200900"/>
          </a:xfrm>
          <a:prstGeom prst="rect">
            <a:avLst/>
          </a:prstGeom>
          <a:noFill/>
          <a:ln w="9525">
            <a:noFill/>
            <a:miter lim="800000"/>
            <a:headEnd/>
            <a:tailEnd/>
          </a:ln>
        </p:spPr>
      </p:pic>
      <p:sp>
        <p:nvSpPr>
          <p:cNvPr id="5" name="Okvir za tekst 4"/>
          <p:cNvSpPr txBox="1"/>
          <p:nvPr/>
        </p:nvSpPr>
        <p:spPr>
          <a:xfrm>
            <a:off x="5786446" y="0"/>
            <a:ext cx="3071834" cy="461665"/>
          </a:xfrm>
          <a:prstGeom prst="rect">
            <a:avLst/>
          </a:prstGeom>
          <a:noFill/>
        </p:spPr>
        <p:txBody>
          <a:bodyPr wrap="square" rtlCol="0">
            <a:spAutoFit/>
          </a:bodyPr>
          <a:lstStyle/>
          <a:p>
            <a:r>
              <a:rPr lang="sr-Cyrl-CS" sz="2400" b="1" dirty="0" smtClean="0">
                <a:solidFill>
                  <a:srgbClr val="FFFF00"/>
                </a:solidFill>
              </a:rPr>
              <a:t>Збор у </a:t>
            </a:r>
            <a:r>
              <a:rPr lang="sr-Cyrl-CS" sz="2400" b="1" dirty="0" err="1" smtClean="0">
                <a:solidFill>
                  <a:srgbClr val="FFFF00"/>
                </a:solidFill>
              </a:rPr>
              <a:t>Орашцу</a:t>
            </a:r>
            <a:endParaRPr lang="en-US" sz="2400" b="1" dirty="0">
              <a:solidFill>
                <a:srgbClr val="FFFF00"/>
              </a:solidFill>
            </a:endParaRPr>
          </a:p>
        </p:txBody>
      </p:sp>
      <p:sp>
        <p:nvSpPr>
          <p:cNvPr id="6" name="TextBox 5"/>
          <p:cNvSpPr txBox="1"/>
          <p:nvPr/>
        </p:nvSpPr>
        <p:spPr>
          <a:xfrm>
            <a:off x="3779912" y="6453336"/>
            <a:ext cx="3672408" cy="461665"/>
          </a:xfrm>
          <a:prstGeom prst="rect">
            <a:avLst/>
          </a:prstGeom>
          <a:noFill/>
        </p:spPr>
        <p:txBody>
          <a:bodyPr wrap="square" rtlCol="0">
            <a:spAutoFit/>
          </a:bodyPr>
          <a:lstStyle/>
          <a:p>
            <a:r>
              <a:rPr lang="sr-Cyrl-RS" sz="2400" b="1" dirty="0" smtClean="0"/>
              <a:t>Вељко Станојевић</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AC7"/>
            </a:gs>
            <a:gs pos="17999">
              <a:srgbClr val="FEE7F2"/>
            </a:gs>
            <a:gs pos="36000">
              <a:srgbClr val="FAC77D"/>
            </a:gs>
            <a:gs pos="61000">
              <a:srgbClr val="FBA97D"/>
            </a:gs>
            <a:gs pos="82001">
              <a:srgbClr val="FBD49C"/>
            </a:gs>
            <a:gs pos="100000">
              <a:srgbClr val="FEE7F2"/>
            </a:gs>
          </a:gsLst>
          <a:lin ang="5400000"/>
        </a:gradFill>
        <a:effectLst/>
      </p:bgPr>
    </p:bg>
    <p:spTree>
      <p:nvGrpSpPr>
        <p:cNvPr id="1" name=""/>
        <p:cNvGrpSpPr/>
        <p:nvPr/>
      </p:nvGrpSpPr>
      <p:grpSpPr>
        <a:xfrm>
          <a:off x="0" y="0"/>
          <a:ext cx="0" cy="0"/>
          <a:chOff x="0" y="0"/>
          <a:chExt cx="0" cy="0"/>
        </a:xfrm>
      </p:grpSpPr>
      <p:pic>
        <p:nvPicPr>
          <p:cNvPr id="2" name="Picture 1" descr="C:\Documents and Settings\user\Desktop\20100915153304!Kara-Djordje_Petrovic.jpg"/>
          <p:cNvPicPr/>
          <p:nvPr/>
        </p:nvPicPr>
        <p:blipFill>
          <a:blip r:embed="rId2" cstate="print"/>
          <a:srcRect/>
          <a:stretch>
            <a:fillRect/>
          </a:stretch>
        </p:blipFill>
        <p:spPr bwMode="auto">
          <a:xfrm>
            <a:off x="179512" y="692696"/>
            <a:ext cx="2772816" cy="3789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Pravougaonik 2"/>
          <p:cNvSpPr/>
          <p:nvPr/>
        </p:nvSpPr>
        <p:spPr>
          <a:xfrm>
            <a:off x="251520" y="4653136"/>
            <a:ext cx="2592288" cy="1323439"/>
          </a:xfrm>
          <a:prstGeom prst="rect">
            <a:avLst/>
          </a:prstGeom>
          <a:noFill/>
        </p:spPr>
        <p:txBody>
          <a:bodyPr wrap="square" lIns="91440" tIns="45720" rIns="91440" bIns="45720">
            <a:spAutoFit/>
          </a:bodyPr>
          <a:lstStyle/>
          <a:p>
            <a:pPr algn="ctr"/>
            <a:r>
              <a:rPr lang="sr-Cyrl-CS" sz="1600" b="1" dirty="0" smtClean="0">
                <a:ln w="18415" cmpd="sng">
                  <a:solidFill>
                    <a:srgbClr val="FFFFFF"/>
                  </a:solidFill>
                  <a:prstDash val="solid"/>
                </a:ln>
                <a:solidFill>
                  <a:schemeClr val="tx2">
                    <a:lumMod val="50000"/>
                  </a:schemeClr>
                </a:solidFill>
              </a:rPr>
              <a:t>вожд Карађорђе</a:t>
            </a:r>
            <a:r>
              <a:rPr lang="sr-Latn-RS" sz="1600" b="1" dirty="0" smtClean="0">
                <a:ln w="18415" cmpd="sng">
                  <a:solidFill>
                    <a:srgbClr val="FFFFFF"/>
                  </a:solidFill>
                  <a:prstDash val="solid"/>
                </a:ln>
                <a:solidFill>
                  <a:schemeClr val="tx2">
                    <a:lumMod val="50000"/>
                  </a:schemeClr>
                </a:solidFill>
              </a:rPr>
              <a:t> (1762-1817</a:t>
            </a:r>
            <a:r>
              <a:rPr lang="sr-Cyrl-CS" sz="1600" b="1" dirty="0" smtClean="0">
                <a:ln w="18415" cmpd="sng">
                  <a:solidFill>
                    <a:srgbClr val="FFFFFF"/>
                  </a:solidFill>
                  <a:prstDash val="solid"/>
                </a:ln>
                <a:solidFill>
                  <a:schemeClr val="tx2">
                    <a:lumMod val="50000"/>
                  </a:schemeClr>
                </a:solidFill>
              </a:rPr>
              <a:t> </a:t>
            </a:r>
            <a:r>
              <a:rPr lang="sr-Latn-RS" sz="1600" b="1" dirty="0" smtClean="0">
                <a:ln w="18415" cmpd="sng">
                  <a:solidFill>
                    <a:srgbClr val="FFFFFF"/>
                  </a:solidFill>
                  <a:prstDash val="solid"/>
                </a:ln>
                <a:solidFill>
                  <a:schemeClr val="tx2">
                    <a:lumMod val="50000"/>
                  </a:schemeClr>
                </a:solidFill>
              </a:rPr>
              <a:t>)</a:t>
            </a:r>
            <a:r>
              <a:rPr lang="sr-Cyrl-CS" sz="1600" b="1" dirty="0" smtClean="0">
                <a:ln w="18415" cmpd="sng">
                  <a:solidFill>
                    <a:srgbClr val="FFFFFF"/>
                  </a:solidFill>
                  <a:prstDash val="solid"/>
                </a:ln>
                <a:solidFill>
                  <a:schemeClr val="tx2">
                    <a:lumMod val="50000"/>
                  </a:schemeClr>
                </a:solidFill>
              </a:rPr>
              <a:t> родоначелник династије</a:t>
            </a:r>
          </a:p>
          <a:p>
            <a:pPr algn="ctr"/>
            <a:r>
              <a:rPr lang="sr-Cyrl-CS" sz="1600" b="1" cap="none" spc="0" dirty="0" smtClean="0">
                <a:ln w="18415" cmpd="sng">
                  <a:solidFill>
                    <a:srgbClr val="FFFFFF"/>
                  </a:solidFill>
                  <a:prstDash val="solid"/>
                </a:ln>
                <a:solidFill>
                  <a:schemeClr val="tx2">
                    <a:lumMod val="50000"/>
                  </a:schemeClr>
                </a:solidFill>
              </a:rPr>
              <a:t>Карађорђев</a:t>
            </a:r>
            <a:r>
              <a:rPr lang="sr-Cyrl-CS" sz="1600" b="1" cap="none" spc="0" dirty="0" smtClean="0">
                <a:ln w="18415" cmpd="sng">
                  <a:solidFill>
                    <a:srgbClr val="FFFFFF"/>
                  </a:solidFill>
                  <a:prstDash val="solid"/>
                </a:ln>
                <a:solidFill>
                  <a:schemeClr val="tx2">
                    <a:lumMod val="75000"/>
                  </a:schemeClr>
                </a:solidFill>
              </a:rPr>
              <a:t>ић</a:t>
            </a:r>
            <a:endParaRPr lang="sr-Latn-CS" sz="1600" b="1" cap="none" spc="0" dirty="0">
              <a:ln w="18415" cmpd="sng">
                <a:solidFill>
                  <a:srgbClr val="FFFFFF"/>
                </a:solidFill>
                <a:prstDash val="solid"/>
              </a:ln>
              <a:solidFill>
                <a:schemeClr val="tx2">
                  <a:lumMod val="75000"/>
                </a:schemeClr>
              </a:solidFill>
            </a:endParaRPr>
          </a:p>
        </p:txBody>
      </p:sp>
      <p:sp>
        <p:nvSpPr>
          <p:cNvPr id="4" name="TextBox 3"/>
          <p:cNvSpPr txBox="1"/>
          <p:nvPr/>
        </p:nvSpPr>
        <p:spPr>
          <a:xfrm>
            <a:off x="2987824" y="260648"/>
            <a:ext cx="6156176" cy="6340197"/>
          </a:xfrm>
          <a:prstGeom prst="rect">
            <a:avLst/>
          </a:prstGeom>
          <a:noFill/>
        </p:spPr>
        <p:txBody>
          <a:bodyPr wrap="square" rtlCol="0">
            <a:spAutoFit/>
          </a:bodyPr>
          <a:lstStyle/>
          <a:p>
            <a:r>
              <a:rPr lang="ru-RU" sz="1400" b="1" dirty="0" smtClean="0"/>
              <a:t>Карађорђе Петровић (1762–1817) Рођен је у Вишевцу, у Шумадији, у сиромашној породици. Отац Петар и мајка Марица Живковић имали су осморо деце. Дуго су живели у селу Загорици, а од Кочине крајине у Тополи, где и данас постоје Карађорђева црква и конак, претворен у музеј. Карађорђе се оженио Јеленом Јова новић, са којом је имао седморо деце. Будући кнез Србије, Александар Кара- ђорђевић, његов је син. Турци, а потом и Срби, звали су га Кара или Црни Ђорђе. Он се прочуо по храбрости док је хајдуковао у четама славних харамбаша – Лазе Добрића и Станоја Главаша. Једно време и сам је предводио хајдучку дружину и био јој харамбаша. Јунаштво је исказао и у вре- ме Кочине крајине, као </a:t>
            </a:r>
            <a:r>
              <a:rPr lang="ru-RU" sz="1400" b="1" smtClean="0"/>
              <a:t>аустријски подофицир</a:t>
            </a:r>
            <a:r>
              <a:rPr lang="ru-RU" sz="1400" b="1" dirty="0" smtClean="0"/>
              <a:t>. Убиством неколико Турака постао је легендарна личност у очима шумадијске раје. Он је ток српске историје усмерио херојским путем. Карађорђе је био војсковођа без премца, који је успешно предводио устанике током Првог српског устанка (1804–1813). Био је необично правдољубив и строг: оца је жртвовао да би спасао породицу и збег, а брата због правде. Облачио се и хранио једноставно, као и већина његових Шумадинаца. Био је изразито висок, снажна тела, мало повијен, тамне пути, бистрих очију, ћутљивих усана и танка гласа. Изузетно покретљив, он је пешке и на свом до- рату крстарио Србијом, налазећи се увек тамо где су се биле најжешће битке за слободу. После повратка у Србију и намере да поново дигне устанак, убијен је у Радовањском лугу, по наредби Порте, београдског везира и кнеза Милоша. Родоначелник је династије Карађорђевић, која је по њему добила име.</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sr-Cyrl-CS" sz="3800" dirty="0" smtClean="0"/>
              <a:t>РАТОВАЊЕ У ПРВОМ СРПСКОМ УСТАНКУ</a:t>
            </a:r>
            <a:endParaRPr lang="en-US" sz="3800" dirty="0" smtClean="0"/>
          </a:p>
        </p:txBody>
      </p:sp>
      <p:sp>
        <p:nvSpPr>
          <p:cNvPr id="136195" name="Rectangle 3"/>
          <p:cNvSpPr>
            <a:spLocks noGrp="1" noChangeArrowheads="1"/>
          </p:cNvSpPr>
          <p:nvPr>
            <p:ph type="body" idx="1"/>
          </p:nvPr>
        </p:nvSpPr>
        <p:spPr>
          <a:xfrm>
            <a:off x="250825" y="1196752"/>
            <a:ext cx="8893175" cy="5400599"/>
          </a:xfrm>
        </p:spPr>
        <p:txBody>
          <a:bodyPr/>
          <a:lstStyle/>
          <a:p>
            <a:pPr eaLnBrk="1" hangingPunct="1">
              <a:defRPr/>
            </a:pPr>
            <a:r>
              <a:rPr lang="sr-Cyrl-RS" dirty="0" smtClean="0"/>
              <a:t>П</a:t>
            </a:r>
            <a:r>
              <a:rPr lang="en-US" dirty="0" err="1" smtClean="0"/>
              <a:t>аљење</a:t>
            </a:r>
            <a:r>
              <a:rPr lang="sr-Cyrl-CS" dirty="0" smtClean="0"/>
              <a:t> турских</a:t>
            </a:r>
            <a:r>
              <a:rPr lang="en-US" dirty="0" smtClean="0"/>
              <a:t> </a:t>
            </a:r>
            <a:r>
              <a:rPr lang="en-US" dirty="0" err="1" smtClean="0"/>
              <a:t>ханова</a:t>
            </a:r>
            <a:r>
              <a:rPr lang="sr-Cyrl-RS" dirty="0" smtClean="0"/>
              <a:t>,Дрлупа</a:t>
            </a:r>
            <a:endParaRPr lang="sr-Cyrl-CS" dirty="0" smtClean="0"/>
          </a:p>
          <a:p>
            <a:pPr eaLnBrk="1" hangingPunct="1">
              <a:defRPr/>
            </a:pPr>
            <a:r>
              <a:rPr lang="sr-Cyrl-CS" dirty="0" smtClean="0">
                <a:solidFill>
                  <a:srgbClr val="FFFF00"/>
                </a:solidFill>
              </a:rPr>
              <a:t>1804- бој на </a:t>
            </a:r>
            <a:r>
              <a:rPr lang="sr-Cyrl-CS" sz="2800" dirty="0" smtClean="0">
                <a:solidFill>
                  <a:srgbClr val="FFFF00"/>
                </a:solidFill>
              </a:rPr>
              <a:t>Чокешини</a:t>
            </a:r>
            <a:r>
              <a:rPr lang="sr-Cyrl-CS" sz="2800" dirty="0" smtClean="0"/>
              <a:t>-први пораз устаника </a:t>
            </a:r>
          </a:p>
          <a:p>
            <a:pPr eaLnBrk="1" hangingPunct="1">
              <a:defRPr/>
            </a:pPr>
            <a:r>
              <a:rPr lang="sr-Cyrl-CS" sz="2800" dirty="0" smtClean="0"/>
              <a:t>( хајдука) али су до краја године устаници ослободили сва села у пашалуку.</a:t>
            </a:r>
          </a:p>
          <a:p>
            <a:pPr eaLnBrk="1" hangingPunct="1">
              <a:defRPr/>
            </a:pPr>
            <a:r>
              <a:rPr lang="sr-Cyrl-CS" sz="2800" dirty="0" smtClean="0"/>
              <a:t>Бећир паша заробио , </a:t>
            </a:r>
            <a:r>
              <a:rPr lang="sr-Cyrl-CS" sz="2800" dirty="0" smtClean="0">
                <a:solidFill>
                  <a:srgbClr val="FFFF00"/>
                </a:solidFill>
              </a:rPr>
              <a:t>Миленко</a:t>
            </a:r>
            <a:r>
              <a:rPr lang="sr-Cyrl-CS" sz="2800" dirty="0" smtClean="0"/>
              <a:t> </a:t>
            </a:r>
            <a:r>
              <a:rPr lang="sr-Cyrl-CS" sz="2800" dirty="0" smtClean="0">
                <a:solidFill>
                  <a:srgbClr val="FFFF00"/>
                </a:solidFill>
              </a:rPr>
              <a:t>Стојковић</a:t>
            </a:r>
            <a:r>
              <a:rPr lang="sr-Cyrl-CS" sz="2800" dirty="0" smtClean="0"/>
              <a:t> </a:t>
            </a:r>
          </a:p>
          <a:p>
            <a:pPr eaLnBrk="1" hangingPunct="1">
              <a:buNone/>
              <a:defRPr/>
            </a:pPr>
            <a:r>
              <a:rPr lang="sr-Cyrl-CS" sz="2800" dirty="0" smtClean="0"/>
              <a:t>погубио дахије</a:t>
            </a:r>
          </a:p>
          <a:p>
            <a:pPr eaLnBrk="1" hangingPunct="1">
              <a:defRPr/>
            </a:pPr>
            <a:r>
              <a:rPr lang="sr-Cyrl-CS" dirty="0" smtClean="0">
                <a:solidFill>
                  <a:srgbClr val="FFFF00"/>
                </a:solidFill>
              </a:rPr>
              <a:t>1805- бој на Иванковцу</a:t>
            </a:r>
            <a:r>
              <a:rPr lang="sr-Cyrl-CS" dirty="0" smtClean="0"/>
              <a:t>- </a:t>
            </a:r>
            <a:r>
              <a:rPr lang="sr-Cyrl-CS" sz="2800" dirty="0" smtClean="0"/>
              <a:t>устаници </a:t>
            </a:r>
          </a:p>
          <a:p>
            <a:pPr eaLnBrk="1" hangingPunct="1">
              <a:buNone/>
              <a:defRPr/>
            </a:pPr>
            <a:r>
              <a:rPr lang="sr-Cyrl-CS" sz="2800" dirty="0" smtClean="0"/>
              <a:t>поразили султанову војску под Миленковом командом -</a:t>
            </a:r>
            <a:r>
              <a:rPr lang="sr-Cyrl-RS" sz="2800" dirty="0" smtClean="0"/>
              <a:t>прекретница - </a:t>
            </a:r>
            <a:r>
              <a:rPr lang="sr-Cyrl-RS" sz="2800" dirty="0" smtClean="0">
                <a:solidFill>
                  <a:srgbClr val="FFFF00"/>
                </a:solidFill>
              </a:rPr>
              <a:t>крај Буне на дахије</a:t>
            </a:r>
            <a:r>
              <a:rPr lang="en-US" sz="2800" dirty="0" smtClean="0">
                <a:solidFill>
                  <a:srgbClr val="FFFF00"/>
                </a:solidFill>
              </a:rPr>
              <a:t> </a:t>
            </a:r>
            <a:r>
              <a:rPr lang="sr-Cyrl-RS" sz="2800" dirty="0" smtClean="0">
                <a:solidFill>
                  <a:srgbClr val="FFFF00"/>
                </a:solidFill>
              </a:rPr>
              <a:t>,</a:t>
            </a:r>
            <a:r>
              <a:rPr lang="sr-Cyrl-CS" sz="2800" dirty="0" smtClean="0"/>
              <a:t>прераста у</a:t>
            </a:r>
            <a:r>
              <a:rPr lang="en-US" sz="2800" dirty="0" smtClean="0"/>
              <a:t> </a:t>
            </a:r>
            <a:r>
              <a:rPr lang="en-US" sz="2800" dirty="0" err="1" smtClean="0"/>
              <a:t>устанак</a:t>
            </a:r>
            <a:r>
              <a:rPr lang="en-US" sz="2800" dirty="0" smtClean="0"/>
              <a:t> </a:t>
            </a:r>
            <a:r>
              <a:rPr lang="en-US" sz="2800" dirty="0" err="1" smtClean="0"/>
              <a:t>против</a:t>
            </a:r>
            <a:r>
              <a:rPr lang="en-US" sz="2800" dirty="0" smtClean="0"/>
              <a:t> </a:t>
            </a:r>
            <a:r>
              <a:rPr lang="en-US" sz="2800" dirty="0" err="1" smtClean="0"/>
              <a:t>османске</a:t>
            </a:r>
            <a:r>
              <a:rPr lang="en-US" sz="2800" dirty="0" smtClean="0"/>
              <a:t> </a:t>
            </a:r>
            <a:r>
              <a:rPr lang="en-US" sz="2800" dirty="0" err="1" smtClean="0"/>
              <a:t>власти</a:t>
            </a:r>
            <a:r>
              <a:rPr lang="sr-Cyrl-RS" sz="2800" dirty="0" smtClean="0"/>
              <a:t>)</a:t>
            </a:r>
            <a:endParaRPr lang="en-US" sz="2800" dirty="0" smtClean="0"/>
          </a:p>
          <a:p>
            <a:pPr eaLnBrk="1" hangingPunct="1">
              <a:buNone/>
              <a:defRPr/>
            </a:pPr>
            <a:endParaRPr lang="sr-Cyrl-CS" dirty="0" smtClean="0"/>
          </a:p>
          <a:p>
            <a:pPr eaLnBrk="1" hangingPunct="1">
              <a:buFont typeface="Wingdings" pitchFamily="2" charset="2"/>
              <a:buNone/>
              <a:defRPr/>
            </a:pPr>
            <a:endParaRPr lang="en-US" dirty="0" smtClean="0"/>
          </a:p>
        </p:txBody>
      </p:sp>
      <p:pic>
        <p:nvPicPr>
          <p:cNvPr id="4" name="Slika 3"/>
          <p:cNvPicPr/>
          <p:nvPr/>
        </p:nvPicPr>
        <p:blipFill>
          <a:blip r:embed="rId3" cstate="print"/>
          <a:srcRect/>
          <a:stretch>
            <a:fillRect/>
          </a:stretch>
        </p:blipFill>
        <p:spPr bwMode="auto">
          <a:xfrm>
            <a:off x="8964488" y="2924944"/>
            <a:ext cx="2000264" cy="2575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7" name="Zakrivljena linija spajanja 6"/>
          <p:cNvCxnSpPr/>
          <p:nvPr/>
        </p:nvCxnSpPr>
        <p:spPr bwMode="auto">
          <a:xfrm>
            <a:off x="6156176" y="3645024"/>
            <a:ext cx="1728192" cy="576064"/>
          </a:xfrm>
          <a:prstGeom prst="curvedConnector3">
            <a:avLst>
              <a:gd name="adj1" fmla="val 50000"/>
            </a:avLst>
          </a:prstGeom>
          <a:solidFill>
            <a:schemeClr val="accent1"/>
          </a:solidFill>
          <a:ln w="9525" cap="flat" cmpd="sng" algn="ctr">
            <a:solidFill>
              <a:schemeClr val="tx1"/>
            </a:solidFill>
            <a:prstDash val="solid"/>
            <a:round/>
            <a:headEnd type="arrow"/>
            <a:tailEnd type="arrow"/>
          </a:ln>
          <a:effectLst/>
        </p:spPr>
      </p:cxnSp>
      <p:pic>
        <p:nvPicPr>
          <p:cNvPr id="12290" name="Picture 2" descr="https://scontent-vie1-1.xx.fbcdn.net/v/t1.0-9/13658933_762779573824470_3686014953765289026_n.jpg?oh=eb2317994534b5f8de01b4e5db210ee5&amp;oe=58307891"/>
          <p:cNvPicPr>
            <a:picLocks noChangeAspect="1" noChangeArrowheads="1"/>
          </p:cNvPicPr>
          <p:nvPr/>
        </p:nvPicPr>
        <p:blipFill>
          <a:blip r:embed="rId4" cstate="print"/>
          <a:srcRect/>
          <a:stretch>
            <a:fillRect/>
          </a:stretch>
        </p:blipFill>
        <p:spPr bwMode="auto">
          <a:xfrm>
            <a:off x="0" y="908720"/>
            <a:ext cx="9144000" cy="5562600"/>
          </a:xfrm>
          <a:prstGeom prst="rect">
            <a:avLst/>
          </a:prstGeom>
          <a:noFill/>
        </p:spPr>
      </p:pic>
    </p:spTree>
  </p:cSld>
  <p:clrMapOvr>
    <a:masterClrMapping/>
  </p:clrMapOvr>
  <p:transition>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anim calcmode="lin" valueType="num">
                                      <p:cBhvr additive="base">
                                        <p:cTn id="11" dur="500" fill="hold"/>
                                        <p:tgtEl>
                                          <p:spTgt spid="12290"/>
                                        </p:tgtEl>
                                        <p:attrNameLst>
                                          <p:attrName>ppt_x</p:attrName>
                                        </p:attrNameLst>
                                      </p:cBhvr>
                                      <p:tavLst>
                                        <p:tav tm="0">
                                          <p:val>
                                            <p:strVal val="#ppt_x"/>
                                          </p:val>
                                        </p:tav>
                                        <p:tav tm="100000">
                                          <p:val>
                                            <p:strVal val="#ppt_x"/>
                                          </p:val>
                                        </p:tav>
                                      </p:tavLst>
                                    </p:anim>
                                    <p:anim calcmode="lin" valueType="num">
                                      <p:cBhvr additive="base">
                                        <p:cTn id="12"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4" name="Rectangle 8"/>
          <p:cNvSpPr>
            <a:spLocks noGrp="1" noChangeArrowheads="1"/>
          </p:cNvSpPr>
          <p:nvPr>
            <p:ph type="body" idx="4294967295"/>
          </p:nvPr>
        </p:nvSpPr>
        <p:spPr>
          <a:xfrm>
            <a:off x="0" y="0"/>
            <a:ext cx="8929654" cy="6858000"/>
          </a:xfrm>
        </p:spPr>
        <p:txBody>
          <a:bodyPr/>
          <a:lstStyle/>
          <a:p>
            <a:pPr eaLnBrk="1" hangingPunct="1">
              <a:buFont typeface="Wingdings" pitchFamily="2" charset="2"/>
              <a:buNone/>
              <a:defRPr/>
            </a:pPr>
            <a:r>
              <a:rPr lang="sr-Cyrl-CS" dirty="0" smtClean="0">
                <a:solidFill>
                  <a:srgbClr val="FFFF00"/>
                </a:solidFill>
              </a:rPr>
              <a:t> Најзначајније устаничке победе 1806.</a:t>
            </a:r>
            <a:r>
              <a:rPr lang="sr-Cyrl-CS" dirty="0" smtClean="0"/>
              <a:t>:</a:t>
            </a:r>
          </a:p>
          <a:p>
            <a:pPr eaLnBrk="1" hangingPunct="1">
              <a:buFontTx/>
              <a:buChar char="•"/>
              <a:defRPr/>
            </a:pPr>
            <a:r>
              <a:rPr lang="sr-Cyrl-CS" sz="2400" dirty="0" smtClean="0"/>
              <a:t>1806- </a:t>
            </a:r>
            <a:r>
              <a:rPr lang="sr-Cyrl-CS" sz="2400" b="1" dirty="0" smtClean="0">
                <a:solidFill>
                  <a:srgbClr val="FFFF00"/>
                </a:solidFill>
              </a:rPr>
              <a:t>бој на Мишару</a:t>
            </a:r>
            <a:r>
              <a:rPr lang="sr-Cyrl-CS" sz="2400" dirty="0" smtClean="0"/>
              <a:t>- побеђена војска 	              босанског везира </a:t>
            </a:r>
            <a:r>
              <a:rPr lang="sr-Cyrl-CS" sz="2400" dirty="0" smtClean="0">
                <a:solidFill>
                  <a:schemeClr val="tx2">
                    <a:lumMod val="75000"/>
                  </a:schemeClr>
                </a:solidFill>
              </a:rPr>
              <a:t>Кулин капетана-</a:t>
            </a:r>
            <a:r>
              <a:rPr lang="sr-Cyrl-CS" sz="2400" b="1" dirty="0" smtClean="0">
                <a:solidFill>
                  <a:schemeClr val="tx2">
                    <a:lumMod val="75000"/>
                  </a:schemeClr>
                </a:solidFill>
              </a:rPr>
              <a:t>Карађорђ</a:t>
            </a:r>
            <a:r>
              <a:rPr lang="sr-Cyrl-CS" sz="2800" b="1" dirty="0" smtClean="0">
                <a:solidFill>
                  <a:schemeClr val="tx2">
                    <a:lumMod val="75000"/>
                  </a:schemeClr>
                </a:solidFill>
              </a:rPr>
              <a:t>е</a:t>
            </a:r>
          </a:p>
          <a:p>
            <a:pPr eaLnBrk="1" hangingPunct="1">
              <a:buNone/>
              <a:defRPr/>
            </a:pPr>
            <a:endParaRPr lang="sr-Cyrl-CS" sz="2800" b="1" dirty="0" smtClean="0"/>
          </a:p>
          <a:p>
            <a:pPr eaLnBrk="1" hangingPunct="1">
              <a:defRPr/>
            </a:pPr>
            <a:r>
              <a:rPr lang="sr-Cyrl-CS" sz="2400" dirty="0" smtClean="0"/>
              <a:t>1806  - </a:t>
            </a:r>
            <a:r>
              <a:rPr lang="sr-Cyrl-CS" sz="2400" b="1" dirty="0" smtClean="0">
                <a:solidFill>
                  <a:srgbClr val="FFFF00"/>
                </a:solidFill>
              </a:rPr>
              <a:t>бој на Делиграду</a:t>
            </a:r>
            <a:r>
              <a:rPr lang="sr-Cyrl-CS" sz="2400" b="1" dirty="0" smtClean="0">
                <a:solidFill>
                  <a:srgbClr val="00B0F0"/>
                </a:solidFill>
              </a:rPr>
              <a:t> </a:t>
            </a:r>
            <a:r>
              <a:rPr lang="sr-Cyrl-CS" sz="2400" dirty="0" smtClean="0"/>
              <a:t>( граду јунака-устаничко утврђење од 6 шанчева </a:t>
            </a:r>
            <a:r>
              <a:rPr lang="sr-Cyrl-RS" sz="2400" dirty="0" smtClean="0"/>
              <a:t>у клисури Ђунис</a:t>
            </a:r>
            <a:r>
              <a:rPr lang="sr-Cyrl-CS" sz="2400" dirty="0" smtClean="0"/>
              <a:t>)- под командом </a:t>
            </a:r>
            <a:r>
              <a:rPr lang="sr-Cyrl-CS" sz="2400" b="1" dirty="0" smtClean="0">
                <a:solidFill>
                  <a:schemeClr val="tx2">
                    <a:lumMod val="75000"/>
                  </a:schemeClr>
                </a:solidFill>
              </a:rPr>
              <a:t>Петра Добрњца</a:t>
            </a:r>
            <a:r>
              <a:rPr lang="sr-Cyrl-CS" sz="2400" dirty="0" smtClean="0">
                <a:solidFill>
                  <a:schemeClr val="tx2">
                    <a:lumMod val="75000"/>
                  </a:schemeClr>
                </a:solidFill>
              </a:rPr>
              <a:t> </a:t>
            </a:r>
            <a:r>
              <a:rPr lang="sr-Cyrl-CS" sz="2400" dirty="0" smtClean="0"/>
              <a:t>побеђена војска </a:t>
            </a:r>
            <a:r>
              <a:rPr lang="sr-Cyrl-RS" sz="2400" dirty="0" smtClean="0">
                <a:solidFill>
                  <a:schemeClr val="tx2">
                    <a:lumMod val="75000"/>
                  </a:schemeClr>
                </a:solidFill>
              </a:rPr>
              <a:t>Ибрахим-паше</a:t>
            </a:r>
            <a:r>
              <a:rPr lang="sr-Cyrl-RS" sz="2400" dirty="0" smtClean="0"/>
              <a:t>.</a:t>
            </a:r>
            <a:endParaRPr lang="sr-Cyrl-CS" sz="2400" dirty="0" smtClean="0"/>
          </a:p>
          <a:p>
            <a:pPr eaLnBrk="1" hangingPunct="1">
              <a:buFont typeface="Wingdings" pitchFamily="2" charset="2"/>
              <a:buNone/>
              <a:defRPr/>
            </a:pPr>
            <a:r>
              <a:rPr lang="sr-Cyrl-CS" dirty="0" smtClean="0"/>
              <a:t>	- </a:t>
            </a:r>
            <a:r>
              <a:rPr lang="sr-Cyrl-CS" sz="2800" dirty="0" smtClean="0">
                <a:solidFill>
                  <a:srgbClr val="3399FF"/>
                </a:solidFill>
              </a:rPr>
              <a:t>до краја годи не ослобођен је читав Београдски пашалук</a:t>
            </a:r>
            <a:r>
              <a:rPr lang="sr-Cyrl-CS" sz="2800" dirty="0" smtClean="0"/>
              <a:t> .Освајање Београда:	  		</a:t>
            </a:r>
            <a:endParaRPr lang="sr-Cyrl-CS" dirty="0" smtClean="0"/>
          </a:p>
          <a:p>
            <a:pPr eaLnBrk="1" hangingPunct="1">
              <a:buFontTx/>
              <a:buChar char="•"/>
              <a:defRPr/>
            </a:pPr>
            <a:r>
              <a:rPr lang="sr-Cyrl-CS" sz="2000" dirty="0" smtClean="0"/>
              <a:t>(Капетан Конда,</a:t>
            </a:r>
            <a:r>
              <a:rPr lang="sr-Cyrl-CS" sz="2000" b="1" dirty="0" smtClean="0">
                <a:solidFill>
                  <a:srgbClr val="FFFF00"/>
                </a:solidFill>
              </a:rPr>
              <a:t>Узун Мирко Апостоловић</a:t>
            </a:r>
            <a:r>
              <a:rPr lang="sr-Cyrl-CS" sz="2000" dirty="0" smtClean="0">
                <a:solidFill>
                  <a:srgbClr val="FFFF00"/>
                </a:solidFill>
              </a:rPr>
              <a:t> из Брајковца</a:t>
            </a:r>
            <a:r>
              <a:rPr lang="sr-Cyrl-CS" dirty="0" smtClean="0"/>
              <a:t> </a:t>
            </a:r>
            <a:r>
              <a:rPr lang="sr-Cyrl-CS" sz="2000" dirty="0" smtClean="0"/>
              <a:t>,Васа Чарапоћ, отворили Сава капију устаницима </a:t>
            </a:r>
            <a:r>
              <a:rPr lang="sr-Cyrl-CS" sz="2000" dirty="0" smtClean="0">
                <a:solidFill>
                  <a:schemeClr val="tx2">
                    <a:lumMod val="75000"/>
                  </a:schemeClr>
                </a:solidFill>
              </a:rPr>
              <a:t>кр.нов.1806</a:t>
            </a:r>
            <a:r>
              <a:rPr lang="sr-Latn-RS" sz="2000" dirty="0" smtClean="0">
                <a:solidFill>
                  <a:schemeClr val="tx2">
                    <a:lumMod val="75000"/>
                  </a:schemeClr>
                </a:solidFill>
              </a:rPr>
              <a:t> </a:t>
            </a:r>
            <a:r>
              <a:rPr lang="sr-Cyrl-RS" sz="2000" dirty="0" smtClean="0">
                <a:solidFill>
                  <a:schemeClr val="tx2">
                    <a:lumMod val="75000"/>
                  </a:schemeClr>
                </a:solidFill>
              </a:rPr>
              <a:t>и ослободили Београд- варош</a:t>
            </a:r>
            <a:r>
              <a:rPr lang="sr-Cyrl-RS" sz="2000" dirty="0" smtClean="0"/>
              <a:t> </a:t>
            </a:r>
            <a:r>
              <a:rPr lang="sr-Cyrl-CS" sz="2000" dirty="0" smtClean="0"/>
              <a:t>) </a:t>
            </a:r>
          </a:p>
          <a:p>
            <a:pPr eaLnBrk="1" hangingPunct="1">
              <a:buFontTx/>
              <a:buChar char="•"/>
              <a:defRPr/>
            </a:pPr>
            <a:r>
              <a:rPr lang="sr-Cyrl-CS" sz="2000" dirty="0" smtClean="0">
                <a:solidFill>
                  <a:schemeClr val="tx2">
                    <a:lumMod val="75000"/>
                  </a:schemeClr>
                </a:solidFill>
              </a:rPr>
              <a:t>1807</a:t>
            </a:r>
            <a:r>
              <a:rPr lang="sr-Cyrl-CS" sz="2000" dirty="0" smtClean="0"/>
              <a:t>- устаници су у јануару освојили </a:t>
            </a:r>
            <a:r>
              <a:rPr lang="sr-Cyrl-CS" sz="2000" dirty="0" smtClean="0">
                <a:solidFill>
                  <a:srgbClr val="FFFF00"/>
                </a:solidFill>
              </a:rPr>
              <a:t>Калемегдан-горњи град</a:t>
            </a:r>
            <a:endParaRPr lang="sr-Cyrl-CS" sz="2000" dirty="0" smtClean="0">
              <a:solidFill>
                <a:srgbClr val="FFFF00"/>
              </a:solidFill>
            </a:endParaRPr>
          </a:p>
          <a:p>
            <a:pPr eaLnBrk="1" hangingPunct="1">
              <a:buFontTx/>
              <a:buChar char="•"/>
              <a:defRPr/>
            </a:pPr>
            <a:r>
              <a:rPr lang="sr-Cyrl-CS" sz="2000" b="1" dirty="0" smtClean="0">
                <a:solidFill>
                  <a:srgbClr val="FFFF00"/>
                </a:solidFill>
              </a:rPr>
              <a:t>1807-одбијен мир Петра Ичка због позива Руса у рат за ослобођење целог српства</a:t>
            </a:r>
            <a:r>
              <a:rPr lang="sr-Cyrl-CS" b="1" dirty="0" smtClean="0">
                <a:solidFill>
                  <a:srgbClr val="FFFF00"/>
                </a:solidFill>
              </a:rPr>
              <a:t>.</a:t>
            </a:r>
            <a:endParaRPr lang="en-US" b="1" dirty="0" smtClean="0">
              <a:solidFill>
                <a:srgbClr val="FFFF00"/>
              </a:solidFill>
            </a:endParaRPr>
          </a:p>
        </p:txBody>
      </p:sp>
      <p:pic>
        <p:nvPicPr>
          <p:cNvPr id="4" name="Slika 3"/>
          <p:cNvPicPr/>
          <p:nvPr/>
        </p:nvPicPr>
        <p:blipFill>
          <a:blip r:embed="rId3" cstate="print"/>
          <a:srcRect/>
          <a:stretch>
            <a:fillRect/>
          </a:stretch>
        </p:blipFill>
        <p:spPr bwMode="auto">
          <a:xfrm>
            <a:off x="7286644" y="0"/>
            <a:ext cx="2857521" cy="1744980"/>
          </a:xfrm>
          <a:prstGeom prst="rect">
            <a:avLst/>
          </a:prstGeom>
          <a:noFill/>
          <a:ln w="9525">
            <a:noFill/>
            <a:miter lim="800000"/>
            <a:headEnd/>
            <a:tailEnd/>
          </a:ln>
        </p:spPr>
      </p:pic>
      <p:pic>
        <p:nvPicPr>
          <p:cNvPr id="7" name="Slika 6"/>
          <p:cNvPicPr/>
          <p:nvPr/>
        </p:nvPicPr>
        <p:blipFill>
          <a:blip r:embed="rId4" cstate="print"/>
          <a:srcRect/>
          <a:stretch>
            <a:fillRect/>
          </a:stretch>
        </p:blipFill>
        <p:spPr bwMode="auto">
          <a:xfrm>
            <a:off x="9144001" y="2285992"/>
            <a:ext cx="1857420" cy="2530475"/>
          </a:xfrm>
          <a:prstGeom prst="rect">
            <a:avLst/>
          </a:prstGeom>
          <a:noFill/>
          <a:ln w="9525">
            <a:noFill/>
            <a:miter lim="800000"/>
            <a:headEnd/>
            <a:tailEnd/>
          </a:ln>
        </p:spPr>
      </p:pic>
      <p:sp>
        <p:nvSpPr>
          <p:cNvPr id="8" name="Okvir za tekst 7"/>
          <p:cNvSpPr txBox="1"/>
          <p:nvPr/>
        </p:nvSpPr>
        <p:spPr>
          <a:xfrm>
            <a:off x="9286908" y="4429132"/>
            <a:ext cx="1857388" cy="369332"/>
          </a:xfrm>
          <a:prstGeom prst="rect">
            <a:avLst/>
          </a:prstGeom>
          <a:noFill/>
        </p:spPr>
        <p:txBody>
          <a:bodyPr wrap="square" rtlCol="0">
            <a:spAutoFit/>
          </a:bodyPr>
          <a:lstStyle/>
          <a:p>
            <a:r>
              <a:rPr lang="sr-Cyrl-CS" dirty="0" smtClean="0"/>
              <a:t>Петар </a:t>
            </a:r>
            <a:r>
              <a:rPr lang="sr-Cyrl-CS" dirty="0" err="1" smtClean="0"/>
              <a:t>Добрњац</a:t>
            </a:r>
            <a:endParaRPr lang="en-US" dirty="0"/>
          </a:p>
        </p:txBody>
      </p:sp>
      <p:pic>
        <p:nvPicPr>
          <p:cNvPr id="9218" name="Picture 2" descr="http://politikin-zabavnik.rs/pz/sites/default/files/3171/uzunmirko.jpg"/>
          <p:cNvPicPr>
            <a:picLocks noChangeAspect="1" noChangeArrowheads="1"/>
          </p:cNvPicPr>
          <p:nvPr/>
        </p:nvPicPr>
        <p:blipFill>
          <a:blip r:embed="rId5" cstate="print"/>
          <a:srcRect/>
          <a:stretch>
            <a:fillRect/>
          </a:stretch>
        </p:blipFill>
        <p:spPr bwMode="auto">
          <a:xfrm>
            <a:off x="-2286000" y="3645024"/>
            <a:ext cx="2286000" cy="2771776"/>
          </a:xfrm>
          <a:prstGeom prst="rect">
            <a:avLst/>
          </a:prstGeom>
          <a:noFill/>
        </p:spPr>
      </p:pic>
      <p:sp>
        <p:nvSpPr>
          <p:cNvPr id="9" name="TextBox 8"/>
          <p:cNvSpPr txBox="1"/>
          <p:nvPr/>
        </p:nvSpPr>
        <p:spPr>
          <a:xfrm>
            <a:off x="-2196752" y="6525344"/>
            <a:ext cx="1728192" cy="369332"/>
          </a:xfrm>
          <a:prstGeom prst="rect">
            <a:avLst/>
          </a:prstGeom>
          <a:noFill/>
        </p:spPr>
        <p:txBody>
          <a:bodyPr wrap="square" rtlCol="0">
            <a:spAutoFit/>
          </a:bodyPr>
          <a:lstStyle/>
          <a:p>
            <a:r>
              <a:rPr lang="sr-Cyrl-RS" b="1" dirty="0" smtClean="0"/>
              <a:t>Узун Мирко</a:t>
            </a:r>
            <a:endParaRPr lang="en-US" b="1" dirty="0"/>
          </a:p>
        </p:txBody>
      </p:sp>
    </p:spTree>
  </p:cSld>
  <p:clrMapOvr>
    <a:masterClrMapping/>
  </p:clrMapOvr>
  <p:transition>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 0  L -0.25 0  E" pathEditMode="relative" ptsTypes="">
                                      <p:cBhvr>
                                        <p:cTn id="10" dur="2000" fill="hold"/>
                                        <p:tgtEl>
                                          <p:spTgt spid="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0.00399 -0.00439 L -0.24601 -0.00439 " pathEditMode="relative" rAng="0" ptsTypes="AA">
                                      <p:cBhvr>
                                        <p:cTn id="14" dur="2000" fill="hold"/>
                                        <p:tgtEl>
                                          <p:spTgt spid="8">
                                            <p:txEl>
                                              <p:pRg st="0" end="0"/>
                                            </p:txEl>
                                          </p:spTgt>
                                        </p:tgtEl>
                                        <p:attrNameLst>
                                          <p:attrName>ppt_x</p:attrName>
                                          <p:attrName>ppt_y</p:attrName>
                                        </p:attrNameLst>
                                      </p:cBhvr>
                                      <p:rCtr x="-125" y="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 0  L 0.25 0  E" pathEditMode="relative" ptsTypes="">
                                      <p:cBhvr>
                                        <p:cTn id="18" dur="2000" fill="hold"/>
                                        <p:tgtEl>
                                          <p:spTgt spid="921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0 0  L 0.25 0  E" pathEditMode="relative" ptsTypes="">
                                      <p:cBhvr>
                                        <p:cTn id="22" dur="2000" fill="hold"/>
                                        <p:tgtEl>
                                          <p:spTgt spid="9">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8" name="Rectangle 4"/>
          <p:cNvSpPr>
            <a:spLocks noGrp="1" noChangeArrowheads="1"/>
          </p:cNvSpPr>
          <p:nvPr>
            <p:ph type="title"/>
          </p:nvPr>
        </p:nvSpPr>
        <p:spPr>
          <a:xfrm>
            <a:off x="457200" y="277813"/>
            <a:ext cx="8229600" cy="919162"/>
          </a:xfrm>
        </p:spPr>
        <p:txBody>
          <a:bodyPr/>
          <a:lstStyle/>
          <a:p>
            <a:pPr eaLnBrk="1" hangingPunct="1">
              <a:defRPr/>
            </a:pPr>
            <a:r>
              <a:rPr lang="sr-Cyrl-CS" sz="3200" smtClean="0"/>
              <a:t>УСТАНИЧКА СРБИЈА 1804-1809.</a:t>
            </a:r>
            <a:endParaRPr lang="en-US" sz="3200" smtClean="0"/>
          </a:p>
        </p:txBody>
      </p:sp>
      <p:sp>
        <p:nvSpPr>
          <p:cNvPr id="149509" name="Rectangle 5"/>
          <p:cNvSpPr>
            <a:spLocks noGrp="1" noChangeArrowheads="1"/>
          </p:cNvSpPr>
          <p:nvPr>
            <p:ph idx="1"/>
          </p:nvPr>
        </p:nvSpPr>
        <p:spPr/>
        <p:txBody>
          <a:bodyPr/>
          <a:lstStyle/>
          <a:p>
            <a:pPr eaLnBrk="1" hangingPunct="1">
              <a:defRPr/>
            </a:pPr>
            <a:r>
              <a:rPr lang="en-US" smtClean="0">
                <a:hlinkClick r:id="rId2" action="ppaction://hlinkfile"/>
              </a:rPr>
              <a:t>C:\Documents and Settings\Zoran\Desktop\2.jpg</a:t>
            </a:r>
            <a:endParaRPr lang="en-US" smtClean="0"/>
          </a:p>
        </p:txBody>
      </p:sp>
      <p:pic>
        <p:nvPicPr>
          <p:cNvPr id="18436" name="Picture 10" descr="3"/>
          <p:cNvPicPr>
            <a:picLocks noChangeAspect="1" noChangeArrowheads="1"/>
          </p:cNvPicPr>
          <p:nvPr/>
        </p:nvPicPr>
        <p:blipFill>
          <a:blip r:embed="rId3" cstate="print"/>
          <a:srcRect/>
          <a:stretch>
            <a:fillRect/>
          </a:stretch>
        </p:blipFill>
        <p:spPr bwMode="auto">
          <a:xfrm>
            <a:off x="0" y="908050"/>
            <a:ext cx="9144000" cy="5949950"/>
          </a:xfrm>
          <a:prstGeom prst="rect">
            <a:avLst/>
          </a:prstGeom>
          <a:noFill/>
          <a:ln w="9525">
            <a:noFill/>
            <a:miter lim="800000"/>
            <a:headEnd/>
            <a:tailEnd/>
          </a:ln>
        </p:spPr>
      </p:pic>
      <p:sp>
        <p:nvSpPr>
          <p:cNvPr id="5" name="Arc 4"/>
          <p:cNvSpPr/>
          <p:nvPr/>
        </p:nvSpPr>
        <p:spPr bwMode="auto">
          <a:xfrm>
            <a:off x="6228184" y="4293096"/>
            <a:ext cx="144016" cy="45719"/>
          </a:xfrm>
          <a:prstGeom prst="arc">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type="body" idx="4294967295"/>
          </p:nvPr>
        </p:nvSpPr>
        <p:spPr>
          <a:xfrm>
            <a:off x="0" y="1"/>
            <a:ext cx="9144000" cy="6858000"/>
          </a:xfrm>
        </p:spPr>
        <p:txBody>
          <a:bodyPr/>
          <a:lstStyle/>
          <a:p>
            <a:pPr eaLnBrk="1" hangingPunct="1">
              <a:defRPr/>
            </a:pPr>
            <a:r>
              <a:rPr lang="sr-Cyrl-CS" sz="2400" dirty="0" smtClean="0">
                <a:solidFill>
                  <a:srgbClr val="FFFF00"/>
                </a:solidFill>
              </a:rPr>
              <a:t>1807-Малајница</a:t>
            </a:r>
            <a:r>
              <a:rPr lang="sr-Latn-RS" sz="2400" dirty="0" smtClean="0">
                <a:solidFill>
                  <a:srgbClr val="FFFF00"/>
                </a:solidFill>
              </a:rPr>
              <a:t> </a:t>
            </a:r>
            <a:r>
              <a:rPr lang="sr-Cyrl-RS" sz="2400" dirty="0" smtClean="0">
                <a:solidFill>
                  <a:srgbClr val="FFFF00"/>
                </a:solidFill>
              </a:rPr>
              <a:t>и </a:t>
            </a:r>
            <a:r>
              <a:rPr lang="sr-Cyrl-CS" sz="2400" dirty="0" smtClean="0">
                <a:solidFill>
                  <a:srgbClr val="FFFF00"/>
                </a:solidFill>
              </a:rPr>
              <a:t>Штубик -</a:t>
            </a:r>
            <a:r>
              <a:rPr lang="sr-Cyrl-CS" sz="2400" dirty="0" smtClean="0"/>
              <a:t>долазак и одлазак Руса</a:t>
            </a:r>
            <a:endParaRPr lang="sr-Cyrl-CS" sz="2400" dirty="0" smtClean="0">
              <a:solidFill>
                <a:srgbClr val="FFFF00"/>
              </a:solidFill>
            </a:endParaRPr>
          </a:p>
          <a:p>
            <a:pPr eaLnBrk="1" hangingPunct="1">
              <a:defRPr/>
            </a:pPr>
            <a:r>
              <a:rPr lang="sr-Cyrl-CS" sz="2400" dirty="0" smtClean="0">
                <a:solidFill>
                  <a:srgbClr val="FFFF00"/>
                </a:solidFill>
              </a:rPr>
              <a:t>1809</a:t>
            </a:r>
            <a:r>
              <a:rPr lang="sr-Cyrl-CS" sz="2400" dirty="0" smtClean="0"/>
              <a:t>- </a:t>
            </a:r>
            <a:r>
              <a:rPr lang="sr-Cyrl-CS" sz="2400" dirty="0" smtClean="0">
                <a:solidFill>
                  <a:schemeClr val="tx2">
                    <a:lumMod val="75000"/>
                  </a:schemeClr>
                </a:solidFill>
              </a:rPr>
              <a:t>поход Карађорђа ка  Старој Србији</a:t>
            </a:r>
            <a:r>
              <a:rPr lang="sr-Latn-CS" sz="2400" dirty="0" smtClean="0">
                <a:solidFill>
                  <a:schemeClr val="tx2">
                    <a:lumMod val="75000"/>
                  </a:schemeClr>
                </a:solidFill>
              </a:rPr>
              <a:t> </a:t>
            </a:r>
            <a:r>
              <a:rPr lang="sr-Cyrl-RS" sz="2400" dirty="0" smtClean="0">
                <a:solidFill>
                  <a:schemeClr val="tx2">
                    <a:lumMod val="75000"/>
                  </a:schemeClr>
                </a:solidFill>
              </a:rPr>
              <a:t>да се</a:t>
            </a:r>
            <a:r>
              <a:rPr lang="sr-Latn-RS" sz="2400" dirty="0" smtClean="0">
                <a:solidFill>
                  <a:schemeClr val="tx2">
                    <a:lumMod val="75000"/>
                  </a:schemeClr>
                </a:solidFill>
              </a:rPr>
              <a:t> </a:t>
            </a:r>
            <a:r>
              <a:rPr lang="sr-Cyrl-RS" sz="2400" dirty="0" smtClean="0">
                <a:solidFill>
                  <a:schemeClr val="tx2">
                    <a:lumMod val="75000"/>
                  </a:schemeClr>
                </a:solidFill>
              </a:rPr>
              <a:t>на</a:t>
            </a:r>
            <a:r>
              <a:rPr lang="sr-Latn-RS" sz="2400" dirty="0" smtClean="0">
                <a:solidFill>
                  <a:schemeClr val="tx2">
                    <a:lumMod val="75000"/>
                  </a:schemeClr>
                </a:solidFill>
              </a:rPr>
              <a:t> </a:t>
            </a:r>
            <a:r>
              <a:rPr lang="sr-Cyrl-RS" sz="2400" dirty="0" smtClean="0">
                <a:solidFill>
                  <a:schemeClr val="tx2">
                    <a:lumMod val="75000"/>
                  </a:schemeClr>
                </a:solidFill>
              </a:rPr>
              <a:t>Тари споји са војском црногорског владике Петр</a:t>
            </a:r>
            <a:r>
              <a:rPr lang="sr-Latn-RS" sz="2400" dirty="0" smtClean="0">
                <a:solidFill>
                  <a:schemeClr val="tx2">
                    <a:lumMod val="75000"/>
                  </a:schemeClr>
                </a:solidFill>
              </a:rPr>
              <a:t>a</a:t>
            </a:r>
            <a:r>
              <a:rPr lang="sr-Cyrl-RS" sz="2400" dirty="0" smtClean="0">
                <a:solidFill>
                  <a:schemeClr val="tx2">
                    <a:lumMod val="75000"/>
                  </a:schemeClr>
                </a:solidFill>
              </a:rPr>
              <a:t> </a:t>
            </a:r>
            <a:r>
              <a:rPr lang="sr-Latn-RS" sz="2400" dirty="0" smtClean="0">
                <a:solidFill>
                  <a:schemeClr val="tx2">
                    <a:lumMod val="75000"/>
                  </a:schemeClr>
                </a:solidFill>
              </a:rPr>
              <a:t>I</a:t>
            </a:r>
            <a:endParaRPr lang="sr-Cyrl-CS" sz="2400" dirty="0" smtClean="0">
              <a:solidFill>
                <a:schemeClr val="tx2">
                  <a:lumMod val="75000"/>
                </a:schemeClr>
              </a:solidFill>
            </a:endParaRPr>
          </a:p>
          <a:p>
            <a:pPr eaLnBrk="1" hangingPunct="1">
              <a:buFont typeface="Wingdings" pitchFamily="2" charset="2"/>
              <a:buNone/>
              <a:defRPr/>
            </a:pPr>
            <a:r>
              <a:rPr lang="sr-Cyrl-CS" dirty="0" smtClean="0"/>
              <a:t>	- </a:t>
            </a:r>
            <a:r>
              <a:rPr lang="sr-Cyrl-CS" sz="2800" dirty="0" smtClean="0">
                <a:solidFill>
                  <a:srgbClr val="FFFF00"/>
                </a:solidFill>
              </a:rPr>
              <a:t>бој на Чегру у селу Каменица код Ниша</a:t>
            </a:r>
            <a:r>
              <a:rPr lang="sr-Cyrl-CS" sz="2800" dirty="0" smtClean="0"/>
              <a:t>, поражени устаници  под вођством </a:t>
            </a:r>
            <a:r>
              <a:rPr lang="sr-Cyrl-CS" sz="2800" dirty="0" smtClean="0">
                <a:solidFill>
                  <a:srgbClr val="FFFF00"/>
                </a:solidFill>
              </a:rPr>
              <a:t>Стевана Синђелића</a:t>
            </a:r>
            <a:r>
              <a:rPr lang="sr-Cyrl-CS" sz="2800" dirty="0" smtClean="0"/>
              <a:t> ( пуцао у барут)</a:t>
            </a:r>
            <a:r>
              <a:rPr lang="sr-Cyrl-CS" dirty="0" smtClean="0"/>
              <a:t> - </a:t>
            </a:r>
            <a:r>
              <a:rPr lang="sr-Cyrl-CS" sz="2800" dirty="0" smtClean="0">
                <a:solidFill>
                  <a:srgbClr val="FFFF00"/>
                </a:solidFill>
              </a:rPr>
              <a:t>турска одмазда</a:t>
            </a:r>
            <a:r>
              <a:rPr lang="sr-Cyrl-CS" sz="2800" dirty="0" smtClean="0"/>
              <a:t>: </a:t>
            </a:r>
            <a:r>
              <a:rPr lang="sr-Cyrl-CS" dirty="0" smtClean="0">
                <a:solidFill>
                  <a:srgbClr val="FFFF00"/>
                </a:solidFill>
              </a:rPr>
              <a:t>Ћеле Кула </a:t>
            </a:r>
            <a:r>
              <a:rPr lang="sr-Cyrl-CS" sz="2400" dirty="0" smtClean="0"/>
              <a:t>(</a:t>
            </a:r>
            <a:r>
              <a:rPr lang="sr-Cyrl-CS" dirty="0" smtClean="0"/>
              <a:t> </a:t>
            </a:r>
            <a:r>
              <a:rPr lang="sr-Cyrl-CS" sz="2400" dirty="0" smtClean="0"/>
              <a:t>од 950 лобања из Чегарског шанца)</a:t>
            </a:r>
          </a:p>
          <a:p>
            <a:pPr eaLnBrk="1" hangingPunct="1">
              <a:defRPr/>
            </a:pPr>
            <a:r>
              <a:rPr lang="sr-Cyrl-CS" sz="2400" dirty="0" smtClean="0"/>
              <a:t>Срби из Каменице беже у Делиград.</a:t>
            </a:r>
            <a:endParaRPr lang="sr-Latn-RS" sz="2400" dirty="0" smtClean="0"/>
          </a:p>
          <a:p>
            <a:pPr eaLnBrk="1" hangingPunct="1">
              <a:buNone/>
              <a:defRPr/>
            </a:pPr>
            <a:r>
              <a:rPr lang="sr-Cyrl-CS" sz="2400" dirty="0" smtClean="0">
                <a:solidFill>
                  <a:srgbClr val="FFC000"/>
                </a:solidFill>
              </a:rPr>
              <a:t> </a:t>
            </a:r>
            <a:endParaRPr lang="en-US" i="1" dirty="0" smtClean="0"/>
          </a:p>
        </p:txBody>
      </p:sp>
      <p:pic>
        <p:nvPicPr>
          <p:cNvPr id="3" name="Slika 2"/>
          <p:cNvPicPr/>
          <p:nvPr/>
        </p:nvPicPr>
        <p:blipFill>
          <a:blip r:embed="rId4" cstate="print"/>
          <a:srcRect/>
          <a:stretch>
            <a:fillRect/>
          </a:stretch>
        </p:blipFill>
        <p:spPr bwMode="auto">
          <a:xfrm>
            <a:off x="8532440" y="3068960"/>
            <a:ext cx="1643074" cy="1850074"/>
          </a:xfrm>
          <a:prstGeom prst="rect">
            <a:avLst/>
          </a:prstGeom>
          <a:noFill/>
          <a:ln w="9525">
            <a:noFill/>
            <a:miter lim="800000"/>
            <a:headEnd/>
            <a:tailEnd/>
          </a:ln>
        </p:spPr>
      </p:pic>
      <p:pic>
        <p:nvPicPr>
          <p:cNvPr id="4" name="Slika 3"/>
          <p:cNvPicPr/>
          <p:nvPr/>
        </p:nvPicPr>
        <p:blipFill>
          <a:blip r:embed="rId5" cstate="print"/>
          <a:srcRect/>
          <a:stretch>
            <a:fillRect/>
          </a:stretch>
        </p:blipFill>
        <p:spPr bwMode="auto">
          <a:xfrm>
            <a:off x="-1764704" y="1124744"/>
            <a:ext cx="1476673" cy="2331085"/>
          </a:xfrm>
          <a:prstGeom prst="rect">
            <a:avLst/>
          </a:prstGeom>
          <a:noFill/>
          <a:ln w="9525">
            <a:noFill/>
            <a:miter lim="800000"/>
            <a:headEnd/>
            <a:tailEnd/>
          </a:ln>
        </p:spPr>
      </p:pic>
      <p:pic>
        <p:nvPicPr>
          <p:cNvPr id="6" name="Boj na Čegru.mp4">
            <a:hlinkClick r:id="" action="ppaction://media"/>
          </p:cNvPr>
          <p:cNvPicPr>
            <a:picLocks noRot="1" noChangeAspect="1"/>
          </p:cNvPicPr>
          <p:nvPr>
            <a:videoFile r:link="rId1"/>
          </p:nvPr>
        </p:nvPicPr>
        <p:blipFill>
          <a:blip r:embed="rId6" cstate="print"/>
          <a:stretch>
            <a:fillRect/>
          </a:stretch>
        </p:blipFill>
        <p:spPr>
          <a:xfrm>
            <a:off x="3995936" y="4149080"/>
            <a:ext cx="3048000" cy="2286000"/>
          </a:xfrm>
          <a:prstGeom prst="rect">
            <a:avLst/>
          </a:prstGeom>
        </p:spPr>
      </p:pic>
      <p:pic>
        <p:nvPicPr>
          <p:cNvPr id="9218" name="Picture 2" descr="0004"/>
          <p:cNvPicPr>
            <a:picLocks noChangeAspect="1" noChangeArrowheads="1"/>
          </p:cNvPicPr>
          <p:nvPr/>
        </p:nvPicPr>
        <p:blipFill>
          <a:blip r:embed="rId7" cstate="print"/>
          <a:srcRect/>
          <a:stretch>
            <a:fillRect/>
          </a:stretch>
        </p:blipFill>
        <p:spPr bwMode="auto">
          <a:xfrm>
            <a:off x="179512" y="3933056"/>
            <a:ext cx="3456384" cy="2448272"/>
          </a:xfrm>
          <a:prstGeom prst="rect">
            <a:avLst/>
          </a:prstGeom>
          <a:noFill/>
        </p:spPr>
      </p:pic>
      <p:sp>
        <p:nvSpPr>
          <p:cNvPr id="7" name="TextBox 6"/>
          <p:cNvSpPr txBox="1"/>
          <p:nvPr/>
        </p:nvSpPr>
        <p:spPr>
          <a:xfrm>
            <a:off x="395536" y="6525344"/>
            <a:ext cx="2232248" cy="369332"/>
          </a:xfrm>
          <a:prstGeom prst="rect">
            <a:avLst/>
          </a:prstGeom>
          <a:noFill/>
        </p:spPr>
        <p:txBody>
          <a:bodyPr wrap="square" rtlCol="0">
            <a:spAutoFit/>
          </a:bodyPr>
          <a:lstStyle/>
          <a:p>
            <a:r>
              <a:rPr lang="sr-Cyrl-CS" b="1" dirty="0" smtClean="0"/>
              <a:t>ЋЕЛЕ КУЛА</a:t>
            </a:r>
            <a:r>
              <a:rPr lang="sr-Latn-RS" b="1" dirty="0" smtClean="0"/>
              <a:t>-</a:t>
            </a:r>
            <a:r>
              <a:rPr lang="sr-Cyrl-RS" b="1" dirty="0" smtClean="0"/>
              <a:t>Ниш</a:t>
            </a:r>
            <a:endParaRPr lang="en-US" dirty="0"/>
          </a:p>
        </p:txBody>
      </p:sp>
    </p:spTree>
  </p:cSld>
  <p:clrMapOvr>
    <a:masterClrMapping/>
  </p:clrMapOvr>
  <p:transition>
    <p:sndAc>
      <p:stSnd>
        <p:snd r:embed="rId3"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7361 0.00162 L -0.16059 0.00162 " pathEditMode="relative" rAng="0" ptsTypes="AA">
                                      <p:cBhvr>
                                        <p:cTn id="6" dur="2000" fill="hold"/>
                                        <p:tgtEl>
                                          <p:spTgt spid="3"/>
                                        </p:tgtEl>
                                        <p:attrNameLst>
                                          <p:attrName>ppt_x</p:attrName>
                                          <p:attrName>ppt_y</p:attrName>
                                        </p:attrNameLst>
                                      </p:cBhvr>
                                      <p:rCtr x="-117"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 0  L 0.25 0  E" pathEditMode="relative" ptsTypes="">
                                      <p:cBhvr>
                                        <p:cTn id="10"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6"/>
                                        </p:tgtEl>
                                      </p:cBhvr>
                                    </p:cmd>
                                  </p:childTnLst>
                                </p:cTn>
                              </p:par>
                            </p:childTnLst>
                          </p:cTn>
                        </p:par>
                      </p:childTnLst>
                    </p:cTn>
                  </p:par>
                </p:childTnLst>
              </p:cTn>
              <p:nextCondLst>
                <p:cond evt="onClick" delay="0">
                  <p:tgtEl>
                    <p:spTgt spid="6"/>
                  </p:tgtEl>
                </p:cond>
              </p:nextCondLst>
            </p:seq>
            <p:video>
              <p:cMediaNode>
                <p:cTn id="16"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76672"/>
            <a:ext cx="8964488" cy="5262979"/>
          </a:xfrm>
          <a:prstGeom prst="rect">
            <a:avLst/>
          </a:prstGeom>
        </p:spPr>
        <p:txBody>
          <a:bodyPr wrap="square">
            <a:spAutoFit/>
          </a:bodyPr>
          <a:lstStyle/>
          <a:p>
            <a:pPr eaLnBrk="1" hangingPunct="1">
              <a:defRPr/>
            </a:pPr>
            <a:r>
              <a:rPr lang="sr-Cyrl-CS" sz="2800" b="1" dirty="0" smtClean="0">
                <a:solidFill>
                  <a:schemeClr val="tx2">
                    <a:lumMod val="75000"/>
                  </a:schemeClr>
                </a:solidFill>
              </a:rPr>
              <a:t>поч. августа 1809.</a:t>
            </a:r>
            <a:r>
              <a:rPr lang="sr-Cyrl-RS" sz="2800" b="1" dirty="0" smtClean="0">
                <a:solidFill>
                  <a:schemeClr val="tx2">
                    <a:lumMod val="75000"/>
                  </a:schemeClr>
                </a:solidFill>
              </a:rPr>
              <a:t>пад </a:t>
            </a:r>
            <a:r>
              <a:rPr lang="sr-Latn-RS" sz="2800" b="1" dirty="0" smtClean="0">
                <a:solidFill>
                  <a:schemeClr val="tx2">
                    <a:lumMod val="75000"/>
                  </a:schemeClr>
                </a:solidFill>
              </a:rPr>
              <a:t> </a:t>
            </a:r>
            <a:r>
              <a:rPr lang="sr-Cyrl-RS" sz="2800" b="1" dirty="0" smtClean="0">
                <a:solidFill>
                  <a:schemeClr val="tx2">
                    <a:lumMod val="75000"/>
                  </a:schemeClr>
                </a:solidFill>
              </a:rPr>
              <a:t>Делиграда</a:t>
            </a:r>
            <a:endParaRPr lang="sr-Latn-RS" sz="2800" b="1" dirty="0" smtClean="0">
              <a:solidFill>
                <a:schemeClr val="tx2">
                  <a:lumMod val="75000"/>
                </a:schemeClr>
              </a:solidFill>
            </a:endParaRPr>
          </a:p>
          <a:p>
            <a:pPr eaLnBrk="1" hangingPunct="1">
              <a:defRPr/>
            </a:pPr>
            <a:endParaRPr lang="sr-Cyrl-RS" sz="2800" b="1" dirty="0" smtClean="0">
              <a:solidFill>
                <a:schemeClr val="tx2">
                  <a:lumMod val="75000"/>
                </a:schemeClr>
              </a:solidFill>
            </a:endParaRPr>
          </a:p>
          <a:p>
            <a:pPr eaLnBrk="1" hangingPunct="1">
              <a:buFont typeface="Arial" pitchFamily="34" charset="0"/>
              <a:buChar char="•"/>
              <a:defRPr/>
            </a:pPr>
            <a:r>
              <a:rPr lang="sr-Cyrl-CS" sz="2800" dirty="0" smtClean="0">
                <a:solidFill>
                  <a:srgbClr val="FFC000"/>
                </a:solidFill>
              </a:rPr>
              <a:t> </a:t>
            </a:r>
            <a:r>
              <a:rPr lang="sr-Cyrl-CS" sz="2800" dirty="0" smtClean="0"/>
              <a:t>Карађорђе, Миленко Стојковић и Руси потискују Турке од Смедерева до Ниша у зиму 1809.</a:t>
            </a:r>
            <a:endParaRPr lang="sr-Latn-RS" sz="2800" dirty="0" smtClean="0"/>
          </a:p>
          <a:p>
            <a:pPr eaLnBrk="1" hangingPunct="1">
              <a:defRPr/>
            </a:pPr>
            <a:endParaRPr lang="sr-Latn-RS" sz="2800" dirty="0" smtClean="0"/>
          </a:p>
          <a:p>
            <a:pPr eaLnBrk="1" hangingPunct="1">
              <a:buFont typeface="Arial" pitchFamily="34" charset="0"/>
              <a:buChar char="•"/>
              <a:defRPr/>
            </a:pPr>
            <a:r>
              <a:rPr lang="sr-Cyrl-CS" sz="2800" dirty="0" smtClean="0">
                <a:solidFill>
                  <a:schemeClr val="tx2">
                    <a:lumMod val="75000"/>
                  </a:schemeClr>
                </a:solidFill>
              </a:rPr>
              <a:t>Руси остају до Наполеоновог похода 1812</a:t>
            </a:r>
            <a:r>
              <a:rPr lang="sr-Cyrl-CS" sz="2800" dirty="0" smtClean="0"/>
              <a:t>.(Лозница, Тичар, Варварин)</a:t>
            </a:r>
            <a:endParaRPr lang="sr-Latn-RS" sz="2800" dirty="0" smtClean="0"/>
          </a:p>
          <a:p>
            <a:pPr eaLnBrk="1" hangingPunct="1">
              <a:buFont typeface="Arial" pitchFamily="34" charset="0"/>
              <a:buChar char="•"/>
              <a:defRPr/>
            </a:pPr>
            <a:endParaRPr lang="sr-Cyrl-CS" sz="2800" dirty="0" smtClean="0"/>
          </a:p>
          <a:p>
            <a:pPr eaLnBrk="1" hangingPunct="1">
              <a:buFontTx/>
              <a:buChar char="•"/>
              <a:defRPr/>
            </a:pPr>
            <a:r>
              <a:rPr lang="sr-Cyrl-CS" sz="2800" dirty="0" smtClean="0">
                <a:solidFill>
                  <a:srgbClr val="FFFF00"/>
                </a:solidFill>
              </a:rPr>
              <a:t>1812- </a:t>
            </a:r>
            <a:r>
              <a:rPr lang="sr-Cyrl-CS" sz="2800" b="1" dirty="0" smtClean="0">
                <a:solidFill>
                  <a:srgbClr val="FFFF00"/>
                </a:solidFill>
              </a:rPr>
              <a:t>Букурешки мир</a:t>
            </a:r>
            <a:r>
              <a:rPr lang="sr-Cyrl-CS" sz="2800" dirty="0" smtClean="0">
                <a:solidFill>
                  <a:srgbClr val="FFFF00"/>
                </a:solidFill>
              </a:rPr>
              <a:t>-Русија</a:t>
            </a:r>
            <a:r>
              <a:rPr lang="sr-Cyrl-CS" sz="2800" dirty="0" smtClean="0"/>
              <a:t> </a:t>
            </a:r>
            <a:r>
              <a:rPr lang="sr-Cyrl-CS" sz="2800" dirty="0" smtClean="0">
                <a:solidFill>
                  <a:schemeClr val="tx2">
                    <a:lumMod val="75000"/>
                  </a:schemeClr>
                </a:solidFill>
              </a:rPr>
              <a:t>обезбедила 	  Србима </a:t>
            </a:r>
            <a:r>
              <a:rPr lang="sr-Cyrl-CS" sz="2800" b="1" i="1" dirty="0" smtClean="0">
                <a:solidFill>
                  <a:schemeClr val="tx2">
                    <a:lumMod val="75000"/>
                  </a:schemeClr>
                </a:solidFill>
              </a:rPr>
              <a:t>аутономију (самоуправу)</a:t>
            </a:r>
            <a:r>
              <a:rPr lang="sr-Cyrl-CS" sz="2800" i="1" dirty="0" smtClean="0">
                <a:solidFill>
                  <a:schemeClr val="tx2">
                    <a:lumMod val="75000"/>
                  </a:schemeClr>
                </a:solidFill>
              </a:rPr>
              <a:t>: 	  </a:t>
            </a:r>
          </a:p>
          <a:p>
            <a:pPr eaLnBrk="1" hangingPunct="1">
              <a:buNone/>
              <a:defRPr/>
            </a:pPr>
            <a:r>
              <a:rPr lang="sr-Cyrl-CS" sz="2800" dirty="0" smtClean="0">
                <a:solidFill>
                  <a:schemeClr val="tx2">
                    <a:lumMod val="75000"/>
                  </a:schemeClr>
                </a:solidFill>
              </a:rPr>
              <a:t>Срби  су одбили да прихвате (да задрже слободу)</a:t>
            </a:r>
          </a:p>
          <a:p>
            <a:pPr eaLnBrk="1" hangingPunct="1">
              <a:buNone/>
              <a:defRPr/>
            </a:pPr>
            <a:r>
              <a:rPr lang="sr-Cyrl-CS" sz="2800" dirty="0" smtClean="0"/>
              <a:t>		     	</a:t>
            </a:r>
            <a:r>
              <a:rPr lang="sr-Cyrl-CS" dirty="0" smtClean="0"/>
              <a:t>	</a:t>
            </a:r>
            <a:endParaRPr lang="en-US" i="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95536" y="404664"/>
            <a:ext cx="8353177" cy="56881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ugaonik 1"/>
          <p:cNvSpPr/>
          <p:nvPr/>
        </p:nvSpPr>
        <p:spPr>
          <a:xfrm>
            <a:off x="0" y="357166"/>
            <a:ext cx="8858280" cy="1384995"/>
          </a:xfrm>
          <a:prstGeom prst="rect">
            <a:avLst/>
          </a:prstGeom>
        </p:spPr>
        <p:txBody>
          <a:bodyPr wrap="square">
            <a:spAutoFit/>
          </a:bodyPr>
          <a:lstStyle/>
          <a:p>
            <a:pPr>
              <a:buFont typeface="Arial" pitchFamily="34" charset="0"/>
              <a:buChar char="•"/>
            </a:pPr>
            <a:r>
              <a:rPr lang="sr-Cyrl-CS" sz="2800" dirty="0" smtClean="0">
                <a:solidFill>
                  <a:srgbClr val="FFFF00"/>
                </a:solidFill>
              </a:rPr>
              <a:t>1813</a:t>
            </a:r>
            <a:r>
              <a:rPr lang="sr-Cyrl-CS" sz="2800" dirty="0" smtClean="0"/>
              <a:t>- турск</a:t>
            </a:r>
            <a:r>
              <a:rPr lang="sr-Cyrl-RS" sz="2800" dirty="0" smtClean="0"/>
              <a:t>и</a:t>
            </a:r>
            <a:r>
              <a:rPr lang="sr-Cyrl-CS" sz="2800" dirty="0" smtClean="0"/>
              <a:t> </a:t>
            </a:r>
            <a:r>
              <a:rPr lang="sr-Cyrl-CS" sz="2800" dirty="0" smtClean="0">
                <a:solidFill>
                  <a:schemeClr val="tx2">
                    <a:lumMod val="75000"/>
                  </a:schemeClr>
                </a:solidFill>
              </a:rPr>
              <a:t>напад</a:t>
            </a:r>
            <a:r>
              <a:rPr lang="sr-Cyrl-CS" sz="2800" dirty="0" smtClean="0"/>
              <a:t>а са истока, југа и запада под командом</a:t>
            </a:r>
            <a:r>
              <a:rPr lang="sr-Latn-RS" sz="2800" dirty="0" smtClean="0"/>
              <a:t> </a:t>
            </a:r>
            <a:r>
              <a:rPr lang="sr-Cyrl-CS" sz="2800" dirty="0" smtClean="0">
                <a:solidFill>
                  <a:srgbClr val="FFFF00"/>
                </a:solidFill>
              </a:rPr>
              <a:t>Хуршид-паше</a:t>
            </a:r>
            <a:r>
              <a:rPr lang="sr-Cyrl-CS" sz="2800" dirty="0" smtClean="0"/>
              <a:t> </a:t>
            </a:r>
            <a:r>
              <a:rPr lang="sr-Latn-RS" sz="2800" dirty="0" smtClean="0"/>
              <a:t>,</a:t>
            </a:r>
            <a:r>
              <a:rPr lang="sr-Cyrl-CS" sz="2800" dirty="0" smtClean="0"/>
              <a:t>устаници нису успели да се одбране и то представља </a:t>
            </a:r>
            <a:r>
              <a:rPr lang="sr-Cyrl-CS" sz="2800" dirty="0" smtClean="0">
                <a:solidFill>
                  <a:srgbClr val="FFFF00"/>
                </a:solidFill>
              </a:rPr>
              <a:t>КРАЈ УСТАНКА</a:t>
            </a:r>
            <a:r>
              <a:rPr lang="sr-Cyrl-CS" sz="2800" dirty="0" smtClean="0"/>
              <a:t>. </a:t>
            </a:r>
            <a:endParaRPr lang="en-US" sz="2800" dirty="0"/>
          </a:p>
        </p:txBody>
      </p:sp>
      <p:sp>
        <p:nvSpPr>
          <p:cNvPr id="4" name="Pravougaonik 3"/>
          <p:cNvSpPr/>
          <p:nvPr/>
        </p:nvSpPr>
        <p:spPr>
          <a:xfrm>
            <a:off x="428596" y="2967335"/>
            <a:ext cx="4572032" cy="830997"/>
          </a:xfrm>
          <a:prstGeom prst="rect">
            <a:avLst/>
          </a:prstGeom>
          <a:noFill/>
        </p:spPr>
        <p:txBody>
          <a:bodyPr wrap="square" lIns="91440" tIns="45720" rIns="91440" bIns="45720">
            <a:spAutoFit/>
          </a:bodyPr>
          <a:lstStyle/>
          <a:p>
            <a:pPr algn="ctr"/>
            <a:r>
              <a:rPr lang="sr-Cyrl-C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Хајдук Вељко Петровић гине бранећи Неготин:</a:t>
            </a:r>
            <a:endParaRPr lang="sr-Latn-C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Slika 4"/>
          <p:cNvPicPr/>
          <p:nvPr/>
        </p:nvPicPr>
        <p:blipFill>
          <a:blip r:embed="rId3" cstate="print"/>
          <a:srcRect/>
          <a:stretch>
            <a:fillRect/>
          </a:stretch>
        </p:blipFill>
        <p:spPr bwMode="auto">
          <a:xfrm>
            <a:off x="5286380" y="2428868"/>
            <a:ext cx="3571900" cy="1816418"/>
          </a:xfrm>
          <a:prstGeom prst="rect">
            <a:avLst/>
          </a:prstGeom>
          <a:noFill/>
          <a:ln w="9525">
            <a:noFill/>
            <a:miter lim="800000"/>
            <a:headEnd/>
            <a:tailEnd/>
          </a:ln>
        </p:spPr>
      </p:pic>
      <p:sp>
        <p:nvSpPr>
          <p:cNvPr id="6" name="Pravougaonik 5"/>
          <p:cNvSpPr/>
          <p:nvPr/>
        </p:nvSpPr>
        <p:spPr>
          <a:xfrm>
            <a:off x="-142908" y="4286255"/>
            <a:ext cx="7858180" cy="830997"/>
          </a:xfrm>
          <a:prstGeom prst="rect">
            <a:avLst/>
          </a:prstGeom>
          <a:noFill/>
        </p:spPr>
        <p:txBody>
          <a:bodyPr wrap="square" lIns="91440" tIns="45720" rIns="91440" bIns="45720">
            <a:spAutoFit/>
          </a:bodyPr>
          <a:lstStyle/>
          <a:p>
            <a:pPr algn="ctr"/>
            <a:r>
              <a:rPr lang="sr-Cyrl-C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Петар Молер Николајевић писао својом крвљу из опкољене Лознице.</a:t>
            </a:r>
            <a:endParaRPr lang="sr-Latn-C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Okvir za tekst 6"/>
          <p:cNvSpPr txBox="1"/>
          <p:nvPr/>
        </p:nvSpPr>
        <p:spPr>
          <a:xfrm>
            <a:off x="142844" y="1844824"/>
            <a:ext cx="8358246" cy="707886"/>
          </a:xfrm>
          <a:prstGeom prst="rect">
            <a:avLst/>
          </a:prstGeom>
          <a:noFill/>
        </p:spPr>
        <p:txBody>
          <a:bodyPr wrap="square" rtlCol="0">
            <a:spAutoFit/>
          </a:bodyPr>
          <a:lstStyle/>
          <a:p>
            <a:r>
              <a:rPr lang="sr-Cyrl-CS" sz="2000" dirty="0" smtClean="0"/>
              <a:t>Карађорђе са већином војвода прелази преко Саве у Аустрију</a:t>
            </a:r>
            <a:r>
              <a:rPr lang="sr-Latn-RS" sz="2000" dirty="0" smtClean="0"/>
              <a:t>,</a:t>
            </a:r>
            <a:r>
              <a:rPr lang="sr-Cyrl-RS" sz="2000" dirty="0" smtClean="0"/>
              <a:t>затим у Русију.</a:t>
            </a:r>
            <a:endParaRPr lang="en-US" sz="2000" dirty="0"/>
          </a:p>
        </p:txBody>
      </p:sp>
      <p:pic>
        <p:nvPicPr>
          <p:cNvPr id="8" name="Slika 7"/>
          <p:cNvPicPr/>
          <p:nvPr/>
        </p:nvPicPr>
        <p:blipFill>
          <a:blip r:embed="rId4" cstate="print"/>
          <a:srcRect/>
          <a:stretch>
            <a:fillRect/>
          </a:stretch>
        </p:blipFill>
        <p:spPr bwMode="auto">
          <a:xfrm>
            <a:off x="7000892" y="4286256"/>
            <a:ext cx="2143109" cy="2571745"/>
          </a:xfrm>
          <a:prstGeom prst="ellipse">
            <a:avLst/>
          </a:prstGeom>
          <a:ln>
            <a:noFill/>
          </a:ln>
          <a:effectLst>
            <a:softEdge rad="112500"/>
          </a:effectLst>
        </p:spPr>
      </p:pic>
      <p:sp>
        <p:nvSpPr>
          <p:cNvPr id="9" name="Okvir za tekst 8"/>
          <p:cNvSpPr txBox="1"/>
          <p:nvPr/>
        </p:nvSpPr>
        <p:spPr>
          <a:xfrm>
            <a:off x="5357818" y="6572272"/>
            <a:ext cx="2000264" cy="369332"/>
          </a:xfrm>
          <a:prstGeom prst="rect">
            <a:avLst/>
          </a:prstGeom>
          <a:noFill/>
        </p:spPr>
        <p:txBody>
          <a:bodyPr wrap="square" rtlCol="0">
            <a:spAutoFit/>
          </a:bodyPr>
          <a:lstStyle/>
          <a:p>
            <a:r>
              <a:rPr lang="sr-Cyrl-CS" dirty="0" smtClean="0"/>
              <a:t>Петар Молер</a:t>
            </a:r>
            <a:endParaRPr lang="en-US" dirty="0"/>
          </a:p>
        </p:txBody>
      </p:sp>
      <p:sp>
        <p:nvSpPr>
          <p:cNvPr id="10" name="Okvir za tekst 9"/>
          <p:cNvSpPr txBox="1"/>
          <p:nvPr/>
        </p:nvSpPr>
        <p:spPr>
          <a:xfrm>
            <a:off x="285720" y="5357826"/>
            <a:ext cx="6662544" cy="1015663"/>
          </a:xfrm>
          <a:prstGeom prst="rect">
            <a:avLst/>
          </a:prstGeom>
          <a:noFill/>
        </p:spPr>
        <p:txBody>
          <a:bodyPr wrap="square" rtlCol="0">
            <a:spAutoFit/>
          </a:bodyPr>
          <a:lstStyle/>
          <a:p>
            <a:r>
              <a:rPr lang="sr-Cyrl-CS" sz="2000" b="1" dirty="0" smtClean="0">
                <a:solidFill>
                  <a:srgbClr val="FFFF00"/>
                </a:solidFill>
              </a:rPr>
              <a:t>Са народом у поробљеној Србији остали:кнез Милош Обреновић,Станоје Главаш и Хаџи-Продан Глигоријевић.</a:t>
            </a:r>
            <a:endParaRPr lang="en-US" sz="2000" b="1" dirty="0">
              <a:solidFill>
                <a:srgbClr val="FFFF00"/>
              </a:solidFill>
            </a:endParaRPr>
          </a:p>
        </p:txBody>
      </p:sp>
      <p:cxnSp>
        <p:nvCxnSpPr>
          <p:cNvPr id="14" name="Elbow Connector 13"/>
          <p:cNvCxnSpPr/>
          <p:nvPr/>
        </p:nvCxnSpPr>
        <p:spPr bwMode="auto">
          <a:xfrm>
            <a:off x="4355976" y="3573016"/>
            <a:ext cx="792088" cy="432048"/>
          </a:xfrm>
          <a:prstGeom prst="bentConnector3">
            <a:avLst>
              <a:gd name="adj1" fmla="val 50000"/>
            </a:avLst>
          </a:prstGeom>
          <a:solidFill>
            <a:schemeClr val="accent1"/>
          </a:solidFill>
          <a:ln w="9525" cap="flat" cmpd="sng" algn="ctr">
            <a:solidFill>
              <a:schemeClr val="tx1"/>
            </a:solidFill>
            <a:prstDash val="solid"/>
            <a:round/>
            <a:headEnd type="arrow"/>
            <a:tailEnd type="arrow"/>
          </a:ln>
          <a:effectLst/>
        </p:spPr>
      </p:cxnSp>
    </p:spTree>
  </p:cSld>
  <p:clrMapOvr>
    <a:masterClrMapping/>
  </p:clrMapOvr>
  <p:transition>
    <p:sndAc>
      <p:stSnd>
        <p:snd r:embed="rId2" name="bomb.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p:cNvSpPr>
            <a:spLocks noGrp="1" noChangeArrowheads="1"/>
          </p:cNvSpPr>
          <p:nvPr>
            <p:ph type="title"/>
          </p:nvPr>
        </p:nvSpPr>
        <p:spPr/>
        <p:txBody>
          <a:bodyPr/>
          <a:lstStyle/>
          <a:p>
            <a:pPr eaLnBrk="1" hangingPunct="1">
              <a:defRPr/>
            </a:pPr>
            <a:r>
              <a:rPr lang="sr-Cyrl-CS" sz="3200" smtClean="0"/>
              <a:t>УСТАНИЧКА СРБИЈА 1809-1813.</a:t>
            </a:r>
            <a:endParaRPr lang="en-US" sz="3200" smtClean="0"/>
          </a:p>
        </p:txBody>
      </p:sp>
      <p:sp>
        <p:nvSpPr>
          <p:cNvPr id="151557" name="Rectangle 5"/>
          <p:cNvSpPr>
            <a:spLocks noGrp="1" noChangeArrowheads="1"/>
          </p:cNvSpPr>
          <p:nvPr>
            <p:ph idx="1"/>
          </p:nvPr>
        </p:nvSpPr>
        <p:spPr/>
        <p:txBody>
          <a:bodyPr/>
          <a:lstStyle/>
          <a:p>
            <a:pPr eaLnBrk="1" hangingPunct="1">
              <a:defRPr/>
            </a:pPr>
            <a:r>
              <a:rPr lang="en-US" smtClean="0">
                <a:hlinkClick r:id="rId2" action="ppaction://hlinkfile"/>
              </a:rPr>
              <a:t>C:\Documents and Settings\Zoran\Desktop\4.jpg</a:t>
            </a:r>
            <a:endParaRPr lang="en-US" smtClean="0"/>
          </a:p>
        </p:txBody>
      </p:sp>
      <p:pic>
        <p:nvPicPr>
          <p:cNvPr id="20484" name="Picture 8" descr="4"/>
          <p:cNvPicPr>
            <a:picLocks noChangeAspect="1" noChangeArrowheads="1"/>
          </p:cNvPicPr>
          <p:nvPr/>
        </p:nvPicPr>
        <p:blipFill>
          <a:blip r:embed="rId3" cstate="print"/>
          <a:srcRect/>
          <a:stretch>
            <a:fillRect/>
          </a:stretch>
        </p:blipFill>
        <p:spPr bwMode="auto">
          <a:xfrm>
            <a:off x="0" y="1052513"/>
            <a:ext cx="9144000" cy="580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0" y="0"/>
            <a:ext cx="9468544" cy="1417639"/>
          </a:xfrm>
        </p:spPr>
        <p:txBody>
          <a:bodyPr/>
          <a:lstStyle/>
          <a:p>
            <a:pPr eaLnBrk="1" hangingPunct="1">
              <a:defRPr/>
            </a:pPr>
            <a:r>
              <a:rPr lang="sr-Cyrl-CS" b="1" dirty="0" smtClean="0"/>
              <a:t>УРЕЂЕЊЕ УСТАНИЧКЕ ДРЖАВЕ</a:t>
            </a:r>
            <a:endParaRPr lang="en-US" b="1" dirty="0" smtClean="0"/>
          </a:p>
        </p:txBody>
      </p:sp>
      <p:sp>
        <p:nvSpPr>
          <p:cNvPr id="143363" name="Rectangle 3"/>
          <p:cNvSpPr>
            <a:spLocks noGrp="1" noChangeArrowheads="1"/>
          </p:cNvSpPr>
          <p:nvPr>
            <p:ph type="body" idx="1"/>
          </p:nvPr>
        </p:nvSpPr>
        <p:spPr>
          <a:xfrm>
            <a:off x="214282" y="1268760"/>
            <a:ext cx="8678198" cy="5039965"/>
          </a:xfrm>
        </p:spPr>
        <p:txBody>
          <a:bodyPr/>
          <a:lstStyle/>
          <a:p>
            <a:pPr eaLnBrk="1" hangingPunct="1">
              <a:defRPr/>
            </a:pPr>
            <a:r>
              <a:rPr lang="sr-Cyrl-CS" sz="2400" dirty="0" smtClean="0">
                <a:solidFill>
                  <a:srgbClr val="FFFF00"/>
                </a:solidFill>
              </a:rPr>
              <a:t>Правитељствујушчи совјет</a:t>
            </a:r>
            <a:r>
              <a:rPr lang="sr-Cyrl-CS" sz="2400" dirty="0" smtClean="0"/>
              <a:t>- основан </a:t>
            </a:r>
            <a:r>
              <a:rPr lang="sr-Cyrl-CS" sz="2400" dirty="0" smtClean="0">
                <a:solidFill>
                  <a:srgbClr val="FFFF00"/>
                </a:solidFill>
              </a:rPr>
              <a:t>1805</a:t>
            </a:r>
            <a:r>
              <a:rPr lang="sr-Cyrl-CS" sz="2400" dirty="0" smtClean="0"/>
              <a:t>. у манастиру Вољавча-</a:t>
            </a:r>
            <a:r>
              <a:rPr lang="sr-Cyrl-CS" sz="2400" dirty="0" smtClean="0">
                <a:solidFill>
                  <a:srgbClr val="FFFF00"/>
                </a:solidFill>
              </a:rPr>
              <a:t>извршна власт </a:t>
            </a:r>
            <a:r>
              <a:rPr lang="sr-Cyrl-CS" sz="2400" dirty="0" smtClean="0"/>
              <a:t>12 војвода-председник </a:t>
            </a:r>
            <a:r>
              <a:rPr lang="sr-Cyrl-CS" sz="2400" dirty="0" smtClean="0">
                <a:solidFill>
                  <a:srgbClr val="FFFF00"/>
                </a:solidFill>
              </a:rPr>
              <a:t>прота Матеја Ненадовић</a:t>
            </a:r>
          </a:p>
          <a:p>
            <a:pPr eaLnBrk="1" hangingPunct="1">
              <a:defRPr/>
            </a:pPr>
            <a:r>
              <a:rPr lang="sr-Cyrl-CS" sz="2400" dirty="0" smtClean="0"/>
              <a:t>1806. Смедерево-симболише обнову државности,1807-Београд</a:t>
            </a:r>
            <a:r>
              <a:rPr lang="sr-Latn-CS" sz="2400" dirty="0" smtClean="0"/>
              <a:t>-</a:t>
            </a:r>
            <a:r>
              <a:rPr lang="sr-Cyrl-RS" sz="2400" dirty="0" smtClean="0"/>
              <a:t>престоница од 1807.</a:t>
            </a:r>
            <a:endParaRPr lang="sr-Latn-CS" sz="2400" dirty="0" smtClean="0"/>
          </a:p>
          <a:p>
            <a:pPr eaLnBrk="1" hangingPunct="1">
              <a:defRPr/>
            </a:pPr>
            <a:r>
              <a:rPr lang="sr-Cyrl-CS" sz="2400" dirty="0" smtClean="0">
                <a:solidFill>
                  <a:srgbClr val="FFFF00"/>
                </a:solidFill>
              </a:rPr>
              <a:t>Наследни вожд- Карађорђе Петровић-</a:t>
            </a:r>
            <a:r>
              <a:rPr lang="sr-Latn-CS" sz="2400" dirty="0" smtClean="0">
                <a:solidFill>
                  <a:srgbClr val="FFFF00"/>
                </a:solidFill>
              </a:rPr>
              <a:t>180</a:t>
            </a:r>
            <a:r>
              <a:rPr lang="sr-Cyrl-RS" sz="2400" dirty="0" smtClean="0">
                <a:solidFill>
                  <a:srgbClr val="FFFF00"/>
                </a:solidFill>
              </a:rPr>
              <a:t>8</a:t>
            </a:r>
            <a:r>
              <a:rPr lang="sr-Cyrl-RS" sz="2400" dirty="0" smtClean="0"/>
              <a:t>.</a:t>
            </a:r>
          </a:p>
          <a:p>
            <a:pPr eaLnBrk="1" hangingPunct="1">
              <a:defRPr/>
            </a:pPr>
            <a:r>
              <a:rPr lang="sr-Cyrl-RS" sz="2400" dirty="0" smtClean="0"/>
              <a:t>Последица-каменичка катастрофа</a:t>
            </a:r>
            <a:endParaRPr lang="sr-Cyrl-CS" sz="2400" dirty="0" smtClean="0"/>
          </a:p>
        </p:txBody>
      </p:sp>
      <p:pic>
        <p:nvPicPr>
          <p:cNvPr id="4" name="Slika 3"/>
          <p:cNvPicPr/>
          <p:nvPr/>
        </p:nvPicPr>
        <p:blipFill>
          <a:blip r:embed="rId2" cstate="print"/>
          <a:srcRect/>
          <a:stretch>
            <a:fillRect/>
          </a:stretch>
        </p:blipFill>
        <p:spPr bwMode="auto">
          <a:xfrm>
            <a:off x="7572396" y="1988840"/>
            <a:ext cx="1571604" cy="1800200"/>
          </a:xfrm>
          <a:prstGeom prst="rect">
            <a:avLst/>
          </a:prstGeom>
          <a:noFill/>
          <a:ln w="9525">
            <a:noFill/>
            <a:miter lim="800000"/>
            <a:headEnd/>
            <a:tailEnd/>
          </a:ln>
        </p:spPr>
      </p:pic>
      <p:pic>
        <p:nvPicPr>
          <p:cNvPr id="6" name="Picture 2" descr="http://static.kupindoslike.com/Mladen-Milovanovic-vojvoda-iz-srpsko-turskih-ratova_slika_O_762117.jpg"/>
          <p:cNvPicPr>
            <a:picLocks noChangeAspect="1" noChangeArrowheads="1"/>
          </p:cNvPicPr>
          <p:nvPr/>
        </p:nvPicPr>
        <p:blipFill>
          <a:blip r:embed="rId3" cstate="print"/>
          <a:srcRect/>
          <a:stretch>
            <a:fillRect/>
          </a:stretch>
        </p:blipFill>
        <p:spPr bwMode="auto">
          <a:xfrm>
            <a:off x="7524328" y="3861048"/>
            <a:ext cx="1619672" cy="1944216"/>
          </a:xfrm>
          <a:prstGeom prst="rect">
            <a:avLst/>
          </a:prstGeom>
          <a:noFill/>
        </p:spPr>
      </p:pic>
      <p:sp>
        <p:nvSpPr>
          <p:cNvPr id="10" name="TextBox 9"/>
          <p:cNvSpPr txBox="1"/>
          <p:nvPr/>
        </p:nvSpPr>
        <p:spPr>
          <a:xfrm flipV="1">
            <a:off x="827584" y="6525344"/>
            <a:ext cx="1656184" cy="369332"/>
          </a:xfrm>
          <a:prstGeom prst="rect">
            <a:avLst/>
          </a:prstGeom>
          <a:noFill/>
        </p:spPr>
        <p:txBody>
          <a:bodyPr wrap="square" rtlCol="0">
            <a:spAutoFit/>
          </a:bodyPr>
          <a:lstStyle/>
          <a:p>
            <a:r>
              <a:rPr lang="sr-Cyrl-RS" b="1" dirty="0" smtClean="0">
                <a:solidFill>
                  <a:schemeClr val="bg1"/>
                </a:solidFill>
              </a:rPr>
              <a:t>Вољавча</a:t>
            </a:r>
            <a:r>
              <a:rPr lang="sr-Cyrl-RS" b="1" dirty="0" smtClean="0"/>
              <a:t> </a:t>
            </a:r>
            <a:endParaRPr lang="en-US" b="1" dirty="0"/>
          </a:p>
        </p:txBody>
      </p:sp>
      <p:pic>
        <p:nvPicPr>
          <p:cNvPr id="5124" name="Picture 4" descr="http://pravoslavlje.spc.rs/slike/918/teodosije-iguman-manastira-voljavca-1.jpg"/>
          <p:cNvPicPr>
            <a:picLocks noChangeAspect="1" noChangeArrowheads="1"/>
          </p:cNvPicPr>
          <p:nvPr/>
        </p:nvPicPr>
        <p:blipFill>
          <a:blip r:embed="rId4" cstate="print"/>
          <a:srcRect/>
          <a:stretch>
            <a:fillRect/>
          </a:stretch>
        </p:blipFill>
        <p:spPr bwMode="auto">
          <a:xfrm>
            <a:off x="179512" y="4234805"/>
            <a:ext cx="3810000" cy="2623195"/>
          </a:xfrm>
          <a:prstGeom prst="rect">
            <a:avLst/>
          </a:prstGeom>
          <a:noFill/>
        </p:spPr>
      </p:pic>
      <p:sp>
        <p:nvSpPr>
          <p:cNvPr id="11" name="TextBox 10"/>
          <p:cNvSpPr txBox="1"/>
          <p:nvPr/>
        </p:nvSpPr>
        <p:spPr>
          <a:xfrm>
            <a:off x="2195736" y="4293096"/>
            <a:ext cx="1656184" cy="369332"/>
          </a:xfrm>
          <a:prstGeom prst="rect">
            <a:avLst/>
          </a:prstGeom>
          <a:noFill/>
        </p:spPr>
        <p:txBody>
          <a:bodyPr wrap="square" rtlCol="0">
            <a:spAutoFit/>
          </a:bodyPr>
          <a:lstStyle/>
          <a:p>
            <a:r>
              <a:rPr lang="sr-Cyrl-RS" b="1" dirty="0" smtClean="0">
                <a:solidFill>
                  <a:schemeClr val="bg2"/>
                </a:solidFill>
              </a:rPr>
              <a:t>Вољавча</a:t>
            </a:r>
            <a:endParaRPr lang="en-US" b="1" dirty="0">
              <a:solidFill>
                <a:schemeClr val="bg2"/>
              </a:solidFill>
            </a:endParaRPr>
          </a:p>
        </p:txBody>
      </p:sp>
      <p:pic>
        <p:nvPicPr>
          <p:cNvPr id="5126" name="Picture 6" descr="http://photos.wikimapia.org/p/00/01/78/57/30_big.jpg"/>
          <p:cNvPicPr>
            <a:picLocks noChangeAspect="1" noChangeArrowheads="1"/>
          </p:cNvPicPr>
          <p:nvPr/>
        </p:nvPicPr>
        <p:blipFill>
          <a:blip r:embed="rId5" cstate="print"/>
          <a:srcRect/>
          <a:stretch>
            <a:fillRect/>
          </a:stretch>
        </p:blipFill>
        <p:spPr bwMode="auto">
          <a:xfrm>
            <a:off x="4067944" y="4369172"/>
            <a:ext cx="3240360" cy="2488828"/>
          </a:xfrm>
          <a:prstGeom prst="rect">
            <a:avLst/>
          </a:prstGeom>
          <a:noFill/>
        </p:spPr>
      </p:pic>
      <p:pic>
        <p:nvPicPr>
          <p:cNvPr id="5128" name="Picture 8" descr="http://upload.wikimedia.org/wikipedia/commons/9/93/Jakov_Nenadovic.JPG"/>
          <p:cNvPicPr>
            <a:picLocks noChangeAspect="1" noChangeArrowheads="1"/>
          </p:cNvPicPr>
          <p:nvPr/>
        </p:nvPicPr>
        <p:blipFill>
          <a:blip r:embed="rId6" cstate="print"/>
          <a:srcRect/>
          <a:stretch>
            <a:fillRect/>
          </a:stretch>
        </p:blipFill>
        <p:spPr bwMode="auto">
          <a:xfrm>
            <a:off x="395536" y="-1899592"/>
            <a:ext cx="1905000" cy="2304256"/>
          </a:xfrm>
          <a:prstGeom prst="rect">
            <a:avLst/>
          </a:prstGeom>
          <a:noFill/>
        </p:spPr>
      </p:pic>
      <p:sp>
        <p:nvSpPr>
          <p:cNvPr id="14" name="TextBox 13"/>
          <p:cNvSpPr txBox="1"/>
          <p:nvPr/>
        </p:nvSpPr>
        <p:spPr>
          <a:xfrm>
            <a:off x="4644008" y="4293096"/>
            <a:ext cx="2304256" cy="369332"/>
          </a:xfrm>
          <a:prstGeom prst="rect">
            <a:avLst/>
          </a:prstGeom>
          <a:noFill/>
        </p:spPr>
        <p:txBody>
          <a:bodyPr wrap="square" rtlCol="0">
            <a:spAutoFit/>
          </a:bodyPr>
          <a:lstStyle/>
          <a:p>
            <a:r>
              <a:rPr lang="sr-Cyrl-RS" b="1" dirty="0" smtClean="0"/>
              <a:t>Боговађа,1805.</a:t>
            </a:r>
            <a:endParaRPr lang="en-US" b="1" dirty="0"/>
          </a:p>
        </p:txBody>
      </p:sp>
      <p:sp>
        <p:nvSpPr>
          <p:cNvPr id="16" name="TextBox 15"/>
          <p:cNvSpPr txBox="1"/>
          <p:nvPr/>
        </p:nvSpPr>
        <p:spPr>
          <a:xfrm>
            <a:off x="9144000" y="5373216"/>
            <a:ext cx="1692696" cy="646331"/>
          </a:xfrm>
          <a:prstGeom prst="rect">
            <a:avLst/>
          </a:prstGeom>
          <a:noFill/>
        </p:spPr>
        <p:txBody>
          <a:bodyPr wrap="square" rtlCol="0">
            <a:spAutoFit/>
          </a:bodyPr>
          <a:lstStyle/>
          <a:p>
            <a:r>
              <a:rPr lang="sr-Cyrl-RS" dirty="0" smtClean="0"/>
              <a:t>Младен Миловановић</a:t>
            </a:r>
            <a:endParaRPr lang="en-US" dirty="0"/>
          </a:p>
        </p:txBody>
      </p:sp>
      <p:sp>
        <p:nvSpPr>
          <p:cNvPr id="18" name="Striped Right Arrow 17"/>
          <p:cNvSpPr/>
          <p:nvPr/>
        </p:nvSpPr>
        <p:spPr bwMode="auto">
          <a:xfrm>
            <a:off x="6228184" y="2204864"/>
            <a:ext cx="1152128" cy="216024"/>
          </a:xfrm>
          <a:prstGeom prst="stripedRightArrow">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9" name="TextBox 18"/>
          <p:cNvSpPr txBox="1"/>
          <p:nvPr/>
        </p:nvSpPr>
        <p:spPr>
          <a:xfrm>
            <a:off x="-1476672" y="188640"/>
            <a:ext cx="1800200" cy="646331"/>
          </a:xfrm>
          <a:prstGeom prst="rect">
            <a:avLst/>
          </a:prstGeom>
          <a:noFill/>
        </p:spPr>
        <p:txBody>
          <a:bodyPr wrap="square" rtlCol="0">
            <a:spAutoFit/>
          </a:bodyPr>
          <a:lstStyle/>
          <a:p>
            <a:r>
              <a:rPr lang="sr-Cyrl-RS" dirty="0" smtClean="0"/>
              <a:t>Јаков Ненадовић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anim calcmode="lin" valueType="num">
                                      <p:cBhvr additive="base">
                                        <p:cTn id="19" dur="500" fill="hold"/>
                                        <p:tgtEl>
                                          <p:spTgt spid="5126"/>
                                        </p:tgtEl>
                                        <p:attrNameLst>
                                          <p:attrName>ppt_x</p:attrName>
                                        </p:attrNameLst>
                                      </p:cBhvr>
                                      <p:tavLst>
                                        <p:tav tm="0">
                                          <p:val>
                                            <p:strVal val="#ppt_x"/>
                                          </p:val>
                                        </p:tav>
                                        <p:tav tm="100000">
                                          <p:val>
                                            <p:strVal val="#ppt_x"/>
                                          </p:val>
                                        </p:tav>
                                      </p:tavLst>
                                    </p:anim>
                                    <p:anim calcmode="lin" valueType="num">
                                      <p:cBhvr additive="base">
                                        <p:cTn id="20"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0 0  L -0.25 0  E" pathEditMode="relative" ptsTypes="">
                                      <p:cBhvr>
                                        <p:cTn id="36" dur="2000" fill="hold"/>
                                        <p:tgtEl>
                                          <p:spTgt spid="16">
                                            <p:txEl>
                                              <p:pRg st="0" end="0"/>
                                            </p:txEl>
                                          </p:spTgt>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0 0  L 0 0.33333  E" pathEditMode="relative" ptsTypes="">
                                      <p:cBhvr>
                                        <p:cTn id="40" dur="2000" fill="hold"/>
                                        <p:tgtEl>
                                          <p:spTgt spid="5128"/>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ID="63" presetClass="path" presetSubtype="0" accel="50000" decel="50000" fill="hold" grpId="0" nodeType="clickEffect">
                                  <p:stCondLst>
                                    <p:cond delay="0"/>
                                  </p:stCondLst>
                                  <p:childTnLst>
                                    <p:animMotion origin="layout" path="M 0 0  L 0.25 0  E" pathEditMode="relative" ptsTypes="">
                                      <p:cBhvr>
                                        <p:cTn id="44" dur="2000" fill="hold"/>
                                        <p:tgtEl>
                                          <p:spTgt spid="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76672"/>
            <a:ext cx="8352928" cy="6278642"/>
          </a:xfrm>
          <a:prstGeom prst="rect">
            <a:avLst/>
          </a:prstGeom>
          <a:noFill/>
        </p:spPr>
        <p:txBody>
          <a:bodyPr wrap="square" rtlCol="0">
            <a:spAutoFit/>
          </a:bodyPr>
          <a:lstStyle/>
          <a:p>
            <a:pPr eaLnBrk="1" hangingPunct="1">
              <a:buFont typeface="Wingdings" pitchFamily="2" charset="2"/>
              <a:buChar char="§"/>
              <a:defRPr/>
            </a:pPr>
            <a:r>
              <a:rPr lang="sr-Cyrl-CS" sz="2800" dirty="0" smtClean="0">
                <a:solidFill>
                  <a:srgbClr val="FFFF00"/>
                </a:solidFill>
              </a:rPr>
              <a:t>Најважниј</a:t>
            </a:r>
            <a:r>
              <a:rPr lang="sr-Latn-RS" sz="2800" dirty="0" smtClean="0">
                <a:solidFill>
                  <a:srgbClr val="FFFF00"/>
                </a:solidFill>
              </a:rPr>
              <a:t>a</a:t>
            </a:r>
            <a:r>
              <a:rPr lang="sr-Cyrl-CS" sz="2800" dirty="0" smtClean="0">
                <a:solidFill>
                  <a:srgbClr val="FFFF00"/>
                </a:solidFill>
              </a:rPr>
              <a:t> </a:t>
            </a:r>
            <a:r>
              <a:rPr lang="sr-Cyrl-RS" sz="2800" dirty="0" smtClean="0">
                <a:solidFill>
                  <a:srgbClr val="FFFF00"/>
                </a:solidFill>
              </a:rPr>
              <a:t>државна установа -</a:t>
            </a:r>
            <a:r>
              <a:rPr lang="sr-Cyrl-CS" sz="2800" dirty="0" smtClean="0">
                <a:solidFill>
                  <a:srgbClr val="FFFF00"/>
                </a:solidFill>
              </a:rPr>
              <a:t>Народна скупштина-законодавна </a:t>
            </a:r>
            <a:r>
              <a:rPr lang="sr-Cyrl-CS" sz="2400" dirty="0" smtClean="0">
                <a:solidFill>
                  <a:srgbClr val="FFFF00"/>
                </a:solidFill>
              </a:rPr>
              <a:t>власт</a:t>
            </a:r>
            <a:r>
              <a:rPr lang="sr-Cyrl-CS" sz="2400" dirty="0" smtClean="0"/>
              <a:t>,бира вожда , одлучује о рату и миру; виђенији Срби, војсковође, свештеници.</a:t>
            </a:r>
            <a:endParaRPr lang="sr-Latn-RS" sz="2400" dirty="0" smtClean="0"/>
          </a:p>
          <a:p>
            <a:pPr eaLnBrk="1" hangingPunct="1">
              <a:buFont typeface="Wingdings" pitchFamily="2" charset="2"/>
              <a:buChar char="§"/>
              <a:defRPr/>
            </a:pPr>
            <a:endParaRPr lang="sr-Cyrl-CS" sz="2400" dirty="0" smtClean="0"/>
          </a:p>
          <a:p>
            <a:pPr eaLnBrk="1" hangingPunct="1">
              <a:buFont typeface="Arial" pitchFamily="34" charset="0"/>
              <a:buChar char="•"/>
              <a:defRPr/>
            </a:pPr>
            <a:r>
              <a:rPr lang="sr-Cyrl-CS" sz="2800" dirty="0" smtClean="0">
                <a:solidFill>
                  <a:srgbClr val="FFFF00"/>
                </a:solidFill>
              </a:rPr>
              <a:t>1811.народна скупштина у Београду</a:t>
            </a:r>
            <a:r>
              <a:rPr lang="sr-Latn-RS" sz="2800" dirty="0" smtClean="0"/>
              <a:t>: </a:t>
            </a:r>
          </a:p>
          <a:p>
            <a:pPr eaLnBrk="1" hangingPunct="1">
              <a:buFont typeface="Arial" pitchFamily="34" charset="0"/>
              <a:buChar char="•"/>
              <a:defRPr/>
            </a:pPr>
            <a:r>
              <a:rPr lang="sr-Cyrl-CS" sz="2400" dirty="0" smtClean="0"/>
              <a:t>Правитељствујушчи совјет- постаје </a:t>
            </a:r>
            <a:r>
              <a:rPr lang="sr-Cyrl-CS" sz="2800" dirty="0" smtClean="0">
                <a:solidFill>
                  <a:schemeClr val="tx2">
                    <a:lumMod val="50000"/>
                  </a:schemeClr>
                </a:solidFill>
              </a:rPr>
              <a:t>влада</a:t>
            </a:r>
            <a:r>
              <a:rPr lang="sr-Cyrl-CS" sz="2400" dirty="0" smtClean="0"/>
              <a:t> са </a:t>
            </a:r>
            <a:r>
              <a:rPr lang="sr-Cyrl-CS" sz="2800" dirty="0" smtClean="0">
                <a:solidFill>
                  <a:srgbClr val="FFFF00"/>
                </a:solidFill>
              </a:rPr>
              <a:t>шест</a:t>
            </a:r>
            <a:r>
              <a:rPr lang="sr-Cyrl-CS" sz="2400" dirty="0" smtClean="0"/>
              <a:t> </a:t>
            </a:r>
            <a:r>
              <a:rPr lang="sr-Cyrl-CS" sz="2800" i="1" dirty="0" smtClean="0">
                <a:solidFill>
                  <a:schemeClr val="tx2">
                    <a:lumMod val="50000"/>
                  </a:schemeClr>
                </a:solidFill>
              </a:rPr>
              <a:t>попечитељстава </a:t>
            </a:r>
            <a:r>
              <a:rPr lang="sr-Cyrl-CS" sz="2400" dirty="0" smtClean="0"/>
              <a:t>(министарстава)</a:t>
            </a:r>
            <a:r>
              <a:rPr lang="sr-Latn-CS" sz="2400" dirty="0" smtClean="0"/>
              <a:t> </a:t>
            </a:r>
            <a:r>
              <a:rPr lang="sr-Cyrl-RS" sz="2400" dirty="0" smtClean="0"/>
              <a:t>и врховни суд, </a:t>
            </a:r>
            <a:endParaRPr lang="sr-Latn-RS" sz="2400" dirty="0" smtClean="0"/>
          </a:p>
          <a:p>
            <a:pPr eaLnBrk="1" hangingPunct="1">
              <a:defRPr/>
            </a:pPr>
            <a:endParaRPr lang="sr-Latn-RS" sz="2400" dirty="0" smtClean="0"/>
          </a:p>
          <a:p>
            <a:pPr eaLnBrk="1" hangingPunct="1">
              <a:buFont typeface="Arial" pitchFamily="34" charset="0"/>
              <a:buChar char="•"/>
              <a:defRPr/>
            </a:pPr>
            <a:r>
              <a:rPr lang="sr-Cyrl-RS" sz="2400" dirty="0" smtClean="0">
                <a:solidFill>
                  <a:srgbClr val="FFFF00"/>
                </a:solidFill>
              </a:rPr>
              <a:t>Карађорђе протерује Миленка и Петра и уводи апсолутну власт</a:t>
            </a:r>
            <a:r>
              <a:rPr lang="sr-Cyrl-RS" sz="2400" dirty="0" smtClean="0"/>
              <a:t>.</a:t>
            </a:r>
            <a:endParaRPr lang="sr-Latn-RS" sz="2400" dirty="0" smtClean="0"/>
          </a:p>
          <a:p>
            <a:pPr eaLnBrk="1" hangingPunct="1">
              <a:buFont typeface="Arial" pitchFamily="34" charset="0"/>
              <a:buChar char="•"/>
              <a:defRPr/>
            </a:pPr>
            <a:endParaRPr lang="sr-Cyrl-RS" sz="2400" dirty="0" smtClean="0"/>
          </a:p>
          <a:p>
            <a:pPr eaLnBrk="1" hangingPunct="1">
              <a:buFont typeface="Arial" pitchFamily="34" charset="0"/>
              <a:buChar char="•"/>
              <a:defRPr/>
            </a:pPr>
            <a:r>
              <a:rPr lang="sr-Cyrl-RS" sz="2400" dirty="0" smtClean="0"/>
              <a:t> Правило-,, Или слушај Карађорђа или се сели из земље,, </a:t>
            </a:r>
            <a:r>
              <a:rPr lang="sr-Latn-CS" sz="2400" dirty="0" smtClean="0"/>
              <a:t>=</a:t>
            </a:r>
            <a:r>
              <a:rPr lang="sr-Latn-CS" sz="2800" dirty="0" smtClean="0">
                <a:solidFill>
                  <a:srgbClr val="FFFF00"/>
                </a:solidFill>
              </a:rPr>
              <a:t>K</a:t>
            </a:r>
            <a:r>
              <a:rPr lang="sr-Cyrl-RS" sz="2800" dirty="0" smtClean="0">
                <a:solidFill>
                  <a:srgbClr val="FFFF00"/>
                </a:solidFill>
              </a:rPr>
              <a:t>арађорђе врховни вожд</a:t>
            </a:r>
            <a:r>
              <a:rPr lang="sr-Cyrl-RS" sz="2400" dirty="0" smtClean="0"/>
              <a:t>.</a:t>
            </a:r>
          </a:p>
          <a:p>
            <a:pPr eaLnBrk="1" hangingPunct="1">
              <a:defRPr/>
            </a:pPr>
            <a:endParaRPr lang="sr-Latn-RS" sz="2400" dirty="0" smtClean="0"/>
          </a:p>
          <a:p>
            <a:pPr eaLnBrk="1" hangingPunct="1">
              <a:defRPr/>
            </a:pPr>
            <a:endParaRPr lang="sr-Latn-RS" sz="2400"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amaraognjevic.com/wp-content/uploads/2013/11/MedievalBelgrade.jpg"/>
          <p:cNvPicPr>
            <a:picLocks noChangeAspect="1" noChangeArrowheads="1"/>
          </p:cNvPicPr>
          <p:nvPr/>
        </p:nvPicPr>
        <p:blipFill>
          <a:blip r:embed="rId3" cstate="print"/>
          <a:srcRect/>
          <a:stretch>
            <a:fillRect/>
          </a:stretch>
        </p:blipFill>
        <p:spPr bwMode="auto">
          <a:xfrm>
            <a:off x="323528" y="260648"/>
            <a:ext cx="5472608" cy="2664296"/>
          </a:xfrm>
          <a:prstGeom prst="rect">
            <a:avLst/>
          </a:prstGeom>
          <a:noFill/>
        </p:spPr>
      </p:pic>
      <p:sp>
        <p:nvSpPr>
          <p:cNvPr id="3" name="TextBox 2"/>
          <p:cNvSpPr txBox="1"/>
          <p:nvPr/>
        </p:nvSpPr>
        <p:spPr>
          <a:xfrm>
            <a:off x="0" y="3068960"/>
            <a:ext cx="8532440" cy="3477875"/>
          </a:xfrm>
          <a:prstGeom prst="rect">
            <a:avLst/>
          </a:prstGeom>
          <a:noFill/>
        </p:spPr>
        <p:txBody>
          <a:bodyPr wrap="square" rtlCol="0">
            <a:spAutoFit/>
          </a:bodyPr>
          <a:lstStyle/>
          <a:p>
            <a:pPr eaLnBrk="1" hangingPunct="1">
              <a:buFont typeface="Arial" pitchFamily="34" charset="0"/>
              <a:buChar char="•"/>
              <a:defRPr/>
            </a:pPr>
            <a:r>
              <a:rPr lang="sr-Latn-RS" sz="2000" b="1" dirty="0" smtClean="0"/>
              <a:t>1807.</a:t>
            </a:r>
            <a:r>
              <a:rPr lang="sr-Cyrl-RS" sz="2000" b="1" dirty="0" smtClean="0"/>
              <a:t>Доситеј Обрадовић оснива основне школе </a:t>
            </a:r>
            <a:endParaRPr lang="sr-Latn-RS" sz="2000" b="1" dirty="0" smtClean="0"/>
          </a:p>
          <a:p>
            <a:pPr eaLnBrk="1" hangingPunct="1">
              <a:buFont typeface="Arial" pitchFamily="34" charset="0"/>
              <a:buChar char="•"/>
              <a:defRPr/>
            </a:pPr>
            <a:endParaRPr lang="sr-Latn-RS" dirty="0" smtClean="0"/>
          </a:p>
          <a:p>
            <a:pPr eaLnBrk="1" hangingPunct="1">
              <a:buFont typeface="Arial" pitchFamily="34" charset="0"/>
              <a:buChar char="•"/>
              <a:defRPr/>
            </a:pPr>
            <a:endParaRPr lang="sr-Latn-RS" dirty="0" smtClean="0"/>
          </a:p>
          <a:p>
            <a:pPr eaLnBrk="1" hangingPunct="1">
              <a:buFont typeface="Arial" pitchFamily="34" charset="0"/>
              <a:buChar char="•"/>
              <a:defRPr/>
            </a:pPr>
            <a:endParaRPr lang="sr-Latn-RS" dirty="0" smtClean="0"/>
          </a:p>
          <a:p>
            <a:pPr eaLnBrk="1" hangingPunct="1">
              <a:buFont typeface="Arial" pitchFamily="34" charset="0"/>
              <a:buChar char="•"/>
              <a:defRPr/>
            </a:pPr>
            <a:endParaRPr lang="sr-Latn-RS" dirty="0" smtClean="0"/>
          </a:p>
          <a:p>
            <a:pPr eaLnBrk="1" hangingPunct="1">
              <a:defRPr/>
            </a:pPr>
            <a:endParaRPr lang="sr-Latn-RS" dirty="0" smtClean="0"/>
          </a:p>
          <a:p>
            <a:pPr eaLnBrk="1" hangingPunct="1">
              <a:defRPr/>
            </a:pPr>
            <a:endParaRPr lang="sr-Latn-RS" dirty="0" smtClean="0"/>
          </a:p>
          <a:p>
            <a:pPr eaLnBrk="1" hangingPunct="1">
              <a:buFont typeface="Arial" pitchFamily="34" charset="0"/>
              <a:buChar char="•"/>
              <a:defRPr/>
            </a:pPr>
            <a:endParaRPr lang="sr-Latn-RS" dirty="0" smtClean="0"/>
          </a:p>
          <a:p>
            <a:pPr eaLnBrk="1" hangingPunct="1">
              <a:buFont typeface="Arial" pitchFamily="34" charset="0"/>
              <a:buChar char="•"/>
              <a:defRPr/>
            </a:pPr>
            <a:endParaRPr lang="sr-Latn-RS" dirty="0" smtClean="0"/>
          </a:p>
          <a:p>
            <a:pPr eaLnBrk="1" hangingPunct="1">
              <a:defRPr/>
            </a:pPr>
            <a:endParaRPr lang="sr-Latn-RS" dirty="0" smtClean="0"/>
          </a:p>
          <a:p>
            <a:pPr eaLnBrk="1" hangingPunct="1">
              <a:buFont typeface="Arial" pitchFamily="34" charset="0"/>
              <a:buChar char="•"/>
              <a:defRPr/>
            </a:pPr>
            <a:r>
              <a:rPr lang="sr-Latn-RS" sz="2000" b="1" dirty="0" smtClean="0"/>
              <a:t>1808.</a:t>
            </a:r>
            <a:r>
              <a:rPr lang="sr-Cyrl-RS" sz="2000" b="1" dirty="0" smtClean="0"/>
              <a:t>Иван Југовић основао Велику школу у Београду</a:t>
            </a:r>
            <a:endParaRPr lang="en-US" sz="2000" b="1" dirty="0" smtClean="0"/>
          </a:p>
          <a:p>
            <a:endParaRPr lang="en-US" dirty="0"/>
          </a:p>
        </p:txBody>
      </p:sp>
      <p:pic>
        <p:nvPicPr>
          <p:cNvPr id="4" name="Picture 2" descr="http://www.nspm.rs/images/stories/maja/januar/dositej-obradovic.jpg"/>
          <p:cNvPicPr>
            <a:picLocks noChangeAspect="1" noChangeArrowheads="1"/>
          </p:cNvPicPr>
          <p:nvPr/>
        </p:nvPicPr>
        <p:blipFill>
          <a:blip r:embed="rId4" cstate="print"/>
          <a:srcRect/>
          <a:stretch>
            <a:fillRect/>
          </a:stretch>
        </p:blipFill>
        <p:spPr bwMode="auto">
          <a:xfrm>
            <a:off x="5724128" y="0"/>
            <a:ext cx="3419872" cy="3717032"/>
          </a:xfrm>
          <a:prstGeom prst="ellipse">
            <a:avLst/>
          </a:prstGeom>
          <a:ln>
            <a:noFill/>
          </a:ln>
          <a:effectLst>
            <a:softEdge rad="112500"/>
          </a:effectLst>
        </p:spPr>
      </p:pic>
      <p:sp>
        <p:nvSpPr>
          <p:cNvPr id="5" name="TextBox 4"/>
          <p:cNvSpPr txBox="1"/>
          <p:nvPr/>
        </p:nvSpPr>
        <p:spPr>
          <a:xfrm>
            <a:off x="7380312" y="3356992"/>
            <a:ext cx="1224136" cy="369332"/>
          </a:xfrm>
          <a:prstGeom prst="rect">
            <a:avLst/>
          </a:prstGeom>
          <a:noFill/>
        </p:spPr>
        <p:txBody>
          <a:bodyPr wrap="square" rtlCol="0">
            <a:spAutoFit/>
          </a:bodyPr>
          <a:lstStyle/>
          <a:p>
            <a:r>
              <a:rPr lang="sr-Cyrl-RS" b="1" dirty="0" smtClean="0"/>
              <a:t>Доситеј </a:t>
            </a:r>
            <a:endParaRPr lang="en-US" b="1" dirty="0"/>
          </a:p>
        </p:txBody>
      </p:sp>
      <p:pic>
        <p:nvPicPr>
          <p:cNvPr id="6" name="Picture 4" descr="http://static.politika.co.rs/uploads/rubrike/61343/i/1/Korice%20Jovan%20Savic.jpg"/>
          <p:cNvPicPr>
            <a:picLocks noChangeAspect="1" noChangeArrowheads="1"/>
          </p:cNvPicPr>
          <p:nvPr/>
        </p:nvPicPr>
        <p:blipFill>
          <a:blip r:embed="rId5" cstate="print"/>
          <a:srcRect/>
          <a:stretch>
            <a:fillRect/>
          </a:stretch>
        </p:blipFill>
        <p:spPr bwMode="auto">
          <a:xfrm>
            <a:off x="2843808" y="3501008"/>
            <a:ext cx="2381250" cy="2381250"/>
          </a:xfrm>
          <a:prstGeom prst="rect">
            <a:avLst/>
          </a:prstGeom>
          <a:noFill/>
        </p:spPr>
      </p:pic>
    </p:spTree>
  </p:cSld>
  <p:clrMapOvr>
    <a:masterClrMapping/>
  </p:clrMapOvr>
  <p:transition spd="slow">
    <p:wedge/>
    <p:sndAc>
      <p:stSnd>
        <p:snd r:embed="rId2" name="laser.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sz="quarter"/>
          </p:nvPr>
        </p:nvSpPr>
        <p:spPr>
          <a:xfrm>
            <a:off x="539750" y="188913"/>
            <a:ext cx="8229600" cy="1139825"/>
          </a:xfrm>
        </p:spPr>
        <p:txBody>
          <a:bodyPr/>
          <a:lstStyle/>
          <a:p>
            <a:pPr eaLnBrk="1" hangingPunct="1">
              <a:defRPr/>
            </a:pPr>
            <a:r>
              <a:rPr lang="sr-Cyrl-CS" sz="2000" smtClean="0"/>
              <a:t>ЗАДАТАК ЗА УЧЕНИКЕ:</a:t>
            </a:r>
            <a:br>
              <a:rPr lang="sr-Cyrl-CS" sz="2000" smtClean="0"/>
            </a:br>
            <a:r>
              <a:rPr lang="sr-Cyrl-CS" sz="2000" smtClean="0"/>
              <a:t>РЕШИТЕ УКРШТЕНИЦУ ХОРИЗОНТАЛНО И ДОБИЋЕТЕ НАЗИВ ЈЕДНОГ ВЕРСКОГ И ДРЖАВНОГ ПРАЗНИКА У СРБИЈИ</a:t>
            </a:r>
            <a:endParaRPr lang="en-US" sz="2000" smtClean="0"/>
          </a:p>
        </p:txBody>
      </p:sp>
      <p:graphicFrame>
        <p:nvGraphicFramePr>
          <p:cNvPr id="165323" name="Group 459"/>
          <p:cNvGraphicFramePr>
            <a:graphicFrameLocks noGrp="1"/>
          </p:cNvGraphicFramePr>
          <p:nvPr>
            <p:ph sz="quarter" idx="1"/>
          </p:nvPr>
        </p:nvGraphicFramePr>
        <p:xfrm>
          <a:off x="3203575" y="1341438"/>
          <a:ext cx="4968875" cy="792163"/>
        </p:xfrm>
        <a:graphic>
          <a:graphicData uri="http://schemas.openxmlformats.org/drawingml/2006/table">
            <a:tbl>
              <a:tblPr/>
              <a:tblGrid>
                <a:gridCol w="504825"/>
                <a:gridCol w="504825"/>
                <a:gridCol w="503238"/>
                <a:gridCol w="504825"/>
                <a:gridCol w="503237"/>
                <a:gridCol w="504825"/>
                <a:gridCol w="503238"/>
                <a:gridCol w="504825"/>
                <a:gridCol w="503237"/>
                <a:gridCol w="431800"/>
              </a:tblGrid>
              <a:tr h="792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sr-Cyrl-CS" sz="2800" b="0" i="0" u="none" strike="noStrike" cap="none" normalizeH="0" baseline="0" dirty="0" smtClean="0">
                          <a:ln>
                            <a:noFill/>
                          </a:ln>
                          <a:solidFill>
                            <a:schemeClr val="accent2"/>
                          </a:solidFill>
                          <a:effectLst>
                            <a:outerShdw blurRad="38100" dist="38100" dir="2700000" algn="tl">
                              <a:srgbClr val="FFFFFF"/>
                            </a:outerShdw>
                          </a:effectLst>
                          <a:latin typeface="Tahoma" pitchFamily="34" charset="0"/>
                        </a:rPr>
                        <a:t>1.</a:t>
                      </a:r>
                      <a:endParaRPr kumimoji="0" lang="en-US" sz="2800" b="0" i="0" u="none" strike="noStrike" cap="none" normalizeH="0" baseline="0" dirty="0" smtClean="0">
                        <a:ln>
                          <a:noFill/>
                        </a:ln>
                        <a:solidFill>
                          <a:schemeClr val="accent2"/>
                        </a:solidFill>
                        <a:effectLst>
                          <a:outerShdw blurRad="38100" dist="38100" dir="2700000" algn="tl">
                            <a:srgbClr val="FFFFFF"/>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endParaRPr lang="sr-Latn-C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5322" name="Group 458"/>
          <p:cNvGraphicFramePr>
            <a:graphicFrameLocks noGrp="1"/>
          </p:cNvGraphicFramePr>
          <p:nvPr>
            <p:ph sz="quarter" idx="2"/>
          </p:nvPr>
        </p:nvGraphicFramePr>
        <p:xfrm>
          <a:off x="2700338" y="2133600"/>
          <a:ext cx="3527425" cy="790575"/>
        </p:xfrm>
        <a:graphic>
          <a:graphicData uri="http://schemas.openxmlformats.org/drawingml/2006/table">
            <a:tbl>
              <a:tblPr/>
              <a:tblGrid>
                <a:gridCol w="503237"/>
                <a:gridCol w="503238"/>
                <a:gridCol w="504825"/>
                <a:gridCol w="503237"/>
                <a:gridCol w="504825"/>
                <a:gridCol w="503238"/>
                <a:gridCol w="504825"/>
              </a:tblGrid>
              <a:tr h="7905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sr-Cyrl-CS" sz="2800" b="0" i="0" u="none" strike="noStrike" cap="none" normalizeH="0" baseline="0" dirty="0" smtClean="0">
                          <a:ln>
                            <a:noFill/>
                          </a:ln>
                          <a:solidFill>
                            <a:schemeClr val="accent2"/>
                          </a:solidFill>
                          <a:effectLst>
                            <a:outerShdw blurRad="38100" dist="38100" dir="2700000" algn="tl">
                              <a:srgbClr val="FFFFFF"/>
                            </a:outerShdw>
                          </a:effectLst>
                          <a:latin typeface="Tahoma" pitchFamily="34" charset="0"/>
                        </a:rPr>
                        <a:t>2.</a:t>
                      </a:r>
                      <a:endParaRPr kumimoji="0" lang="en-US" sz="2800" b="0" i="0" u="none" strike="noStrike" cap="none" normalizeH="0" baseline="0" dirty="0" smtClean="0">
                        <a:ln>
                          <a:noFill/>
                        </a:ln>
                        <a:solidFill>
                          <a:schemeClr val="accent2"/>
                        </a:solidFill>
                        <a:effectLst>
                          <a:outerShdw blurRad="38100" dist="38100" dir="2700000" algn="tl">
                            <a:srgbClr val="FFFFFF"/>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5321" name="Group 457"/>
          <p:cNvGraphicFramePr>
            <a:graphicFrameLocks noGrp="1"/>
          </p:cNvGraphicFramePr>
          <p:nvPr>
            <p:ph sz="quarter" idx="3"/>
          </p:nvPr>
        </p:nvGraphicFramePr>
        <p:xfrm>
          <a:off x="1692275" y="2924175"/>
          <a:ext cx="4535488" cy="792163"/>
        </p:xfrm>
        <a:graphic>
          <a:graphicData uri="http://schemas.openxmlformats.org/drawingml/2006/table">
            <a:tbl>
              <a:tblPr/>
              <a:tblGrid>
                <a:gridCol w="503238"/>
                <a:gridCol w="503237"/>
                <a:gridCol w="504825"/>
                <a:gridCol w="503238"/>
                <a:gridCol w="504825"/>
                <a:gridCol w="503237"/>
                <a:gridCol w="504825"/>
                <a:gridCol w="503238"/>
                <a:gridCol w="504825"/>
              </a:tblGrid>
              <a:tr h="792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sr-Cyrl-CS" sz="2800" b="0" i="0" u="none" strike="noStrike" cap="none" normalizeH="0" baseline="0" dirty="0" smtClean="0">
                          <a:ln>
                            <a:noFill/>
                          </a:ln>
                          <a:solidFill>
                            <a:schemeClr val="accent2"/>
                          </a:solidFill>
                          <a:effectLst>
                            <a:outerShdw blurRad="38100" dist="38100" dir="2700000" algn="tl">
                              <a:srgbClr val="FFFFFF"/>
                            </a:outerShdw>
                          </a:effectLst>
                          <a:latin typeface="Tahoma" pitchFamily="34" charset="0"/>
                        </a:rPr>
                        <a:t>3.</a:t>
                      </a:r>
                      <a:endParaRPr kumimoji="0" lang="en-US" sz="2800" b="0" i="0" u="none" strike="noStrike" cap="none" normalizeH="0" baseline="0" dirty="0" smtClean="0">
                        <a:ln>
                          <a:noFill/>
                        </a:ln>
                        <a:solidFill>
                          <a:schemeClr val="accent2"/>
                        </a:solidFill>
                        <a:effectLst>
                          <a:outerShdw blurRad="38100" dist="38100" dir="2700000" algn="tl">
                            <a:srgbClr val="FFFFFF"/>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5324" name="Group 460"/>
          <p:cNvGraphicFramePr>
            <a:graphicFrameLocks noGrp="1"/>
          </p:cNvGraphicFramePr>
          <p:nvPr>
            <p:ph sz="quarter" idx="4"/>
          </p:nvPr>
        </p:nvGraphicFramePr>
        <p:xfrm>
          <a:off x="2700338" y="3716338"/>
          <a:ext cx="3527425" cy="792163"/>
        </p:xfrm>
        <a:graphic>
          <a:graphicData uri="http://schemas.openxmlformats.org/drawingml/2006/table">
            <a:tbl>
              <a:tblPr/>
              <a:tblGrid>
                <a:gridCol w="503237"/>
                <a:gridCol w="503238"/>
                <a:gridCol w="504825"/>
                <a:gridCol w="503237"/>
                <a:gridCol w="504825"/>
                <a:gridCol w="503238"/>
                <a:gridCol w="504825"/>
              </a:tblGrid>
              <a:tr h="792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sr-Cyrl-CS" sz="2800" b="0" i="0" u="none" strike="noStrike" cap="none" normalizeH="0" baseline="0" dirty="0" smtClean="0">
                          <a:ln>
                            <a:noFill/>
                          </a:ln>
                          <a:solidFill>
                            <a:schemeClr val="accent2"/>
                          </a:solidFill>
                          <a:effectLst>
                            <a:outerShdw blurRad="38100" dist="38100" dir="2700000" algn="tl">
                              <a:srgbClr val="FFFFFF"/>
                            </a:outerShdw>
                          </a:effectLst>
                          <a:latin typeface="Tahoma" pitchFamily="34" charset="0"/>
                        </a:rPr>
                        <a:t>4.</a:t>
                      </a:r>
                      <a:endParaRPr kumimoji="0" lang="en-US" sz="2800" b="0" i="0" u="none" strike="noStrike" cap="none" normalizeH="0" baseline="0" dirty="0" smtClean="0">
                        <a:ln>
                          <a:noFill/>
                        </a:ln>
                        <a:solidFill>
                          <a:schemeClr val="accent2"/>
                        </a:solidFill>
                        <a:effectLst>
                          <a:outerShdw blurRad="38100" dist="38100" dir="2700000" algn="tl">
                            <a:srgbClr val="FFFFFF"/>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5325" name="Group 461"/>
          <p:cNvGraphicFramePr>
            <a:graphicFrameLocks noGrp="1"/>
          </p:cNvGraphicFramePr>
          <p:nvPr/>
        </p:nvGraphicFramePr>
        <p:xfrm>
          <a:off x="2700338" y="4508500"/>
          <a:ext cx="5038725" cy="792163"/>
        </p:xfrm>
        <a:graphic>
          <a:graphicData uri="http://schemas.openxmlformats.org/drawingml/2006/table">
            <a:tbl>
              <a:tblPr/>
              <a:tblGrid>
                <a:gridCol w="503237"/>
                <a:gridCol w="503238"/>
                <a:gridCol w="504825"/>
                <a:gridCol w="503237"/>
                <a:gridCol w="504825"/>
                <a:gridCol w="503238"/>
                <a:gridCol w="504825"/>
                <a:gridCol w="503237"/>
                <a:gridCol w="504825"/>
                <a:gridCol w="503238"/>
              </a:tblGrid>
              <a:tr h="792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sr-Cyrl-CS" sz="2800" b="0" i="0" u="none" strike="noStrike" cap="none" normalizeH="0" baseline="0" dirty="0" smtClean="0">
                          <a:ln>
                            <a:noFill/>
                          </a:ln>
                          <a:solidFill>
                            <a:schemeClr val="accent2"/>
                          </a:solidFill>
                          <a:effectLst>
                            <a:outerShdw blurRad="38100" dist="38100" dir="2700000" algn="tl">
                              <a:srgbClr val="FFFFFF"/>
                            </a:outerShdw>
                          </a:effectLst>
                          <a:latin typeface="Tahoma" pitchFamily="34" charset="0"/>
                        </a:rPr>
                        <a:t>5.</a:t>
                      </a:r>
                      <a:endParaRPr kumimoji="0" lang="en-US" sz="2800" b="0" i="0" u="none" strike="noStrike" cap="none" normalizeH="0" baseline="0" dirty="0" smtClean="0">
                        <a:ln>
                          <a:noFill/>
                        </a:ln>
                        <a:solidFill>
                          <a:schemeClr val="accent2"/>
                        </a:solidFill>
                        <a:effectLst>
                          <a:outerShdw blurRad="38100" dist="38100" dir="2700000" algn="tl">
                            <a:srgbClr val="FFFFFF"/>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5326" name="Group 462"/>
          <p:cNvGraphicFramePr>
            <a:graphicFrameLocks noGrp="1"/>
          </p:cNvGraphicFramePr>
          <p:nvPr/>
        </p:nvGraphicFramePr>
        <p:xfrm>
          <a:off x="3203575" y="5300663"/>
          <a:ext cx="3025775" cy="720725"/>
        </p:xfrm>
        <a:graphic>
          <a:graphicData uri="http://schemas.openxmlformats.org/drawingml/2006/table">
            <a:tbl>
              <a:tblPr/>
              <a:tblGrid>
                <a:gridCol w="504825"/>
                <a:gridCol w="504825"/>
                <a:gridCol w="503238"/>
                <a:gridCol w="504825"/>
                <a:gridCol w="503237"/>
                <a:gridCol w="504825"/>
              </a:tblGrid>
              <a:tr h="720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sr-Cyrl-CS" sz="2800" b="0" i="0" u="none" strike="noStrike" cap="none" normalizeH="0" baseline="0" dirty="0" smtClean="0">
                          <a:ln>
                            <a:noFill/>
                          </a:ln>
                          <a:solidFill>
                            <a:schemeClr val="accent2"/>
                          </a:solidFill>
                          <a:effectLst>
                            <a:outerShdw blurRad="38100" dist="38100" dir="2700000" algn="tl">
                              <a:srgbClr val="FFFFFF"/>
                            </a:outerShdw>
                          </a:effectLst>
                          <a:latin typeface="Tahoma" pitchFamily="34" charset="0"/>
                        </a:rPr>
                        <a:t>6.</a:t>
                      </a:r>
                      <a:endParaRPr kumimoji="0" lang="en-US" sz="2800" b="0" i="0" u="none" strike="noStrike" cap="none" normalizeH="0" baseline="0" dirty="0" smtClean="0">
                        <a:ln>
                          <a:noFill/>
                        </a:ln>
                        <a:solidFill>
                          <a:schemeClr val="accent2"/>
                        </a:solidFill>
                        <a:effectLst>
                          <a:outerShdw blurRad="38100" dist="38100" dir="2700000" algn="tl">
                            <a:srgbClr val="FFFFFF"/>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65327" name="Group 463"/>
          <p:cNvGraphicFramePr>
            <a:graphicFrameLocks noGrp="1"/>
          </p:cNvGraphicFramePr>
          <p:nvPr/>
        </p:nvGraphicFramePr>
        <p:xfrm>
          <a:off x="684213" y="6021388"/>
          <a:ext cx="4032250" cy="720725"/>
        </p:xfrm>
        <a:graphic>
          <a:graphicData uri="http://schemas.openxmlformats.org/drawingml/2006/table">
            <a:tbl>
              <a:tblPr/>
              <a:tblGrid>
                <a:gridCol w="503237"/>
                <a:gridCol w="504825"/>
                <a:gridCol w="503238"/>
                <a:gridCol w="504825"/>
                <a:gridCol w="503237"/>
                <a:gridCol w="504825"/>
                <a:gridCol w="504825"/>
                <a:gridCol w="503238"/>
              </a:tblGrid>
              <a:tr h="720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sr-Cyrl-CS" sz="2800" b="0" i="0" u="none" strike="noStrike" cap="none" normalizeH="0" baseline="0" dirty="0" smtClean="0">
                          <a:ln>
                            <a:noFill/>
                          </a:ln>
                          <a:solidFill>
                            <a:schemeClr val="accent2"/>
                          </a:solidFill>
                          <a:effectLst>
                            <a:outerShdw blurRad="38100" dist="38100" dir="2700000" algn="tl">
                              <a:srgbClr val="FFFFFF"/>
                            </a:outerShdw>
                          </a:effectLst>
                          <a:latin typeface="Tahoma" pitchFamily="34" charset="0"/>
                        </a:rPr>
                        <a:t>7.</a:t>
                      </a:r>
                      <a:endParaRPr kumimoji="0" lang="en-US" sz="2800" b="0" i="0" u="none" strike="noStrike" cap="none" normalizeH="0" baseline="0" dirty="0" smtClean="0">
                        <a:ln>
                          <a:noFill/>
                        </a:ln>
                        <a:solidFill>
                          <a:schemeClr val="accent2"/>
                        </a:solidFill>
                        <a:effectLst>
                          <a:outerShdw blurRad="38100" dist="38100" dir="2700000" algn="tl">
                            <a:srgbClr val="FFFFFF"/>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Latn-C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sr-Cyrl-R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type="body" idx="1"/>
          </p:nvPr>
        </p:nvSpPr>
        <p:spPr>
          <a:xfrm>
            <a:off x="457200" y="620713"/>
            <a:ext cx="8229600" cy="5510212"/>
          </a:xfrm>
        </p:spPr>
        <p:txBody>
          <a:bodyPr/>
          <a:lstStyle/>
          <a:p>
            <a:pPr eaLnBrk="1" hangingPunct="1">
              <a:buFont typeface="Wingdings" pitchFamily="2" charset="2"/>
              <a:buNone/>
              <a:defRPr/>
            </a:pPr>
            <a:r>
              <a:rPr lang="sr-Cyrl-CS" sz="2400" smtClean="0"/>
              <a:t>1.Догађај који представља повод за почетак Првог српског устанка</a:t>
            </a:r>
          </a:p>
          <a:p>
            <a:pPr eaLnBrk="1" hangingPunct="1">
              <a:buFont typeface="Wingdings" pitchFamily="2" charset="2"/>
              <a:buNone/>
              <a:defRPr/>
            </a:pPr>
            <a:r>
              <a:rPr lang="sr-Cyrl-CS" sz="2400" smtClean="0"/>
              <a:t>2.Назив места у коме су се устаници договорили о почетку устанка</a:t>
            </a:r>
          </a:p>
          <a:p>
            <a:pPr eaLnBrk="1" hangingPunct="1">
              <a:buFont typeface="Wingdings" pitchFamily="2" charset="2"/>
              <a:buNone/>
              <a:defRPr/>
            </a:pPr>
            <a:r>
              <a:rPr lang="sr-Cyrl-CS" sz="2400" smtClean="0"/>
              <a:t>3.Назив места где су устаници доживели први пораз</a:t>
            </a:r>
          </a:p>
          <a:p>
            <a:pPr eaLnBrk="1" hangingPunct="1">
              <a:buFont typeface="Wingdings" pitchFamily="2" charset="2"/>
              <a:buNone/>
              <a:defRPr/>
            </a:pPr>
            <a:r>
              <a:rPr lang="sr-Cyrl-CS" sz="2400" smtClean="0"/>
              <a:t>4.Име устаничког првака који се истакао у бици на Чегру</a:t>
            </a:r>
          </a:p>
          <a:p>
            <a:pPr eaLnBrk="1" hangingPunct="1">
              <a:buFont typeface="Wingdings" pitchFamily="2" charset="2"/>
              <a:buNone/>
              <a:defRPr/>
            </a:pPr>
            <a:r>
              <a:rPr lang="sr-Cyrl-CS" sz="2400" smtClean="0"/>
              <a:t>5.Презиме једног од представника Правитељствујушчег совјета</a:t>
            </a:r>
          </a:p>
          <a:p>
            <a:pPr eaLnBrk="1" hangingPunct="1">
              <a:buFont typeface="Wingdings" pitchFamily="2" charset="2"/>
              <a:buNone/>
              <a:defRPr/>
            </a:pPr>
            <a:r>
              <a:rPr lang="sr-Cyrl-CS" sz="2400" smtClean="0"/>
              <a:t>6.Презиме црногорског владике са којим је Карађорђе планирао да се састане 1809.</a:t>
            </a:r>
          </a:p>
          <a:p>
            <a:pPr eaLnBrk="1" hangingPunct="1">
              <a:buFont typeface="Wingdings" pitchFamily="2" charset="2"/>
              <a:buNone/>
              <a:defRPr/>
            </a:pPr>
            <a:r>
              <a:rPr lang="sr-Cyrl-CS" sz="2400" smtClean="0"/>
              <a:t>7.Име првог министра просвете у Србији.</a:t>
            </a:r>
            <a:endParaRPr lang="en-US" sz="24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2" cstate="print"/>
          <a:srcRect/>
          <a:stretch>
            <a:fillRect/>
          </a:stretch>
        </p:blipFill>
        <p:spPr bwMode="auto">
          <a:xfrm>
            <a:off x="1928794" y="785794"/>
            <a:ext cx="5715040" cy="5111750"/>
          </a:xfrm>
          <a:prstGeom prst="rect">
            <a:avLst/>
          </a:prstGeom>
          <a:noFill/>
          <a:ln w="9525">
            <a:noFill/>
            <a:miter lim="800000"/>
            <a:headEnd/>
            <a:tailEnd/>
          </a:ln>
        </p:spPr>
      </p:pic>
      <p:sp>
        <p:nvSpPr>
          <p:cNvPr id="5123" name="TextBox 2"/>
          <p:cNvSpPr txBox="1">
            <a:spLocks noChangeArrowheads="1"/>
          </p:cNvSpPr>
          <p:nvPr/>
        </p:nvSpPr>
        <p:spPr bwMode="auto">
          <a:xfrm>
            <a:off x="5940425" y="1341438"/>
            <a:ext cx="1008063" cy="368300"/>
          </a:xfrm>
          <a:prstGeom prst="rect">
            <a:avLst/>
          </a:prstGeom>
          <a:noFill/>
          <a:ln w="9525">
            <a:noFill/>
            <a:miter lim="800000"/>
            <a:headEnd/>
            <a:tailEnd/>
          </a:ln>
        </p:spPr>
        <p:txBody>
          <a:bodyPr>
            <a:spAutoFit/>
          </a:bodyPr>
          <a:lstStyle/>
          <a:p>
            <a:r>
              <a:rPr lang="sr-Latn-CS"/>
              <a:t>србија</a:t>
            </a:r>
          </a:p>
        </p:txBody>
      </p:sp>
      <p:sp>
        <p:nvSpPr>
          <p:cNvPr id="5" name="Okvir za tekst 4"/>
          <p:cNvSpPr txBox="1"/>
          <p:nvPr/>
        </p:nvSpPr>
        <p:spPr>
          <a:xfrm>
            <a:off x="4929190" y="1214422"/>
            <a:ext cx="1714512" cy="677108"/>
          </a:xfrm>
          <a:prstGeom prst="rect">
            <a:avLst/>
          </a:prstGeom>
          <a:noFill/>
        </p:spPr>
        <p:txBody>
          <a:bodyPr wrap="square" rtlCol="0">
            <a:spAutoFit/>
          </a:bodyPr>
          <a:lstStyle/>
          <a:p>
            <a:r>
              <a:rPr lang="sr-Latn-CS" sz="2000" b="1" dirty="0" smtClean="0">
                <a:solidFill>
                  <a:srgbClr val="FF0000"/>
                </a:solidFill>
              </a:rPr>
              <a:t>Србија</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defRPr/>
            </a:pPr>
            <a:r>
              <a:rPr lang="sr-Cyrl-CS" smtClean="0"/>
              <a:t>Српска револуција</a:t>
            </a:r>
            <a:endParaRPr lang="en-US" smtClean="0"/>
          </a:p>
        </p:txBody>
      </p:sp>
      <p:sp>
        <p:nvSpPr>
          <p:cNvPr id="144387" name="Rectangle 3"/>
          <p:cNvSpPr>
            <a:spLocks noGrp="1" noChangeArrowheads="1"/>
          </p:cNvSpPr>
          <p:nvPr>
            <p:ph type="body" idx="1"/>
          </p:nvPr>
        </p:nvSpPr>
        <p:spPr>
          <a:xfrm>
            <a:off x="251520" y="1340768"/>
            <a:ext cx="8640960" cy="5184576"/>
          </a:xfrm>
        </p:spPr>
        <p:txBody>
          <a:bodyPr/>
          <a:lstStyle/>
          <a:p>
            <a:pPr eaLnBrk="1" hangingPunct="1">
              <a:defRPr/>
            </a:pPr>
            <a:r>
              <a:rPr lang="sr-Cyrl-CS" dirty="0" smtClean="0">
                <a:solidFill>
                  <a:srgbClr val="FFFF00"/>
                </a:solidFill>
              </a:rPr>
              <a:t>Почиње Првим српским устанком 1804, а завршава се укидањем феудализма у Србији 1835. </a:t>
            </a:r>
          </a:p>
          <a:p>
            <a:pPr eaLnBrk="1" hangingPunct="1">
              <a:defRPr/>
            </a:pPr>
            <a:r>
              <a:rPr lang="sr-Cyrl-RS" dirty="0" smtClean="0"/>
              <a:t>Националана и грађанска</a:t>
            </a:r>
            <a:endParaRPr lang="sr-Cyrl-CS" dirty="0" smtClean="0"/>
          </a:p>
          <a:p>
            <a:pPr eaLnBrk="1" hangingPunct="1">
              <a:defRPr/>
            </a:pPr>
            <a:r>
              <a:rPr lang="sr-Cyrl-CS" dirty="0" smtClean="0"/>
              <a:t>То је време Првог српског устанка (</a:t>
            </a:r>
            <a:r>
              <a:rPr lang="sr-Cyrl-CS" b="1" dirty="0" smtClean="0">
                <a:solidFill>
                  <a:schemeClr val="tx2">
                    <a:lumMod val="90000"/>
                  </a:schemeClr>
                </a:solidFill>
              </a:rPr>
              <a:t>1804</a:t>
            </a:r>
            <a:r>
              <a:rPr lang="sr-Cyrl-CS" dirty="0" smtClean="0"/>
              <a:t>-1813), Хаџи Проданове буне (1814), Другог српског устанка (</a:t>
            </a:r>
            <a:r>
              <a:rPr lang="sr-Cyrl-CS" b="1" dirty="0" smtClean="0">
                <a:solidFill>
                  <a:schemeClr val="tx2">
                    <a:lumMod val="90000"/>
                  </a:schemeClr>
                </a:solidFill>
              </a:rPr>
              <a:t>1815)- ратна фаза</a:t>
            </a:r>
            <a:r>
              <a:rPr lang="sr-Cyrl-CS" dirty="0" smtClean="0"/>
              <a:t>,од  Другог српског устанка и прва владавина Милоша Обреновића-</a:t>
            </a:r>
            <a:r>
              <a:rPr lang="sr-Cyrl-CS" b="1" dirty="0" smtClean="0">
                <a:solidFill>
                  <a:schemeClr val="tx2">
                    <a:lumMod val="90000"/>
                  </a:schemeClr>
                </a:solidFill>
              </a:rPr>
              <a:t>фаза</a:t>
            </a:r>
            <a:r>
              <a:rPr lang="sr-Cyrl-CS" dirty="0" smtClean="0">
                <a:solidFill>
                  <a:schemeClr val="tx2">
                    <a:lumMod val="90000"/>
                  </a:schemeClr>
                </a:solidFill>
              </a:rPr>
              <a:t> </a:t>
            </a:r>
            <a:r>
              <a:rPr lang="sr-Cyrl-CS" b="1" dirty="0" smtClean="0">
                <a:solidFill>
                  <a:schemeClr val="tx2">
                    <a:lumMod val="90000"/>
                  </a:schemeClr>
                </a:solidFill>
              </a:rPr>
              <a:t>мира</a:t>
            </a:r>
            <a:r>
              <a:rPr lang="sr-Cyrl-CS" dirty="0" smtClean="0"/>
              <a:t> или преговарања:</a:t>
            </a:r>
            <a:endParaRPr lang="sr-Cyrl-C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44387">
                                            <p:txEl>
                                              <p:pRg st="1" end="1"/>
                                            </p:txEl>
                                          </p:spTgt>
                                        </p:tgtEl>
                                        <p:attrNameLst>
                                          <p:attrName>style.visibility</p:attrName>
                                        </p:attrNameLst>
                                      </p:cBhvr>
                                      <p:to>
                                        <p:strVal val="visible"/>
                                      </p:to>
                                    </p:set>
                                    <p:animEffect transition="in" filter="fade">
                                      <p:cBhvr>
                                        <p:cTn id="7" dur="770" decel="100000"/>
                                        <p:tgtEl>
                                          <p:spTgt spid="144387">
                                            <p:txEl>
                                              <p:pRg st="1" end="1"/>
                                            </p:txEl>
                                          </p:spTgt>
                                        </p:tgtEl>
                                      </p:cBhvr>
                                    </p:animEffect>
                                    <p:animScale>
                                      <p:cBhvr>
                                        <p:cTn id="8" dur="770" decel="100000"/>
                                        <p:tgtEl>
                                          <p:spTgt spid="144387">
                                            <p:txEl>
                                              <p:pRg st="1" end="1"/>
                                            </p:txEl>
                                          </p:spTgt>
                                        </p:tgtEl>
                                      </p:cBhvr>
                                      <p:from x="10000" y="10000"/>
                                      <p:to x="200000" y="450000"/>
                                    </p:animScale>
                                    <p:animScale>
                                      <p:cBhvr>
                                        <p:cTn id="9" dur="1230" accel="100000" fill="hold">
                                          <p:stCondLst>
                                            <p:cond delay="770"/>
                                          </p:stCondLst>
                                        </p:cTn>
                                        <p:tgtEl>
                                          <p:spTgt spid="144387">
                                            <p:txEl>
                                              <p:pRg st="1" end="1"/>
                                            </p:txEl>
                                          </p:spTgt>
                                        </p:tgtEl>
                                      </p:cBhvr>
                                      <p:from x="200000" y="450000"/>
                                      <p:to x="100000" y="100000"/>
                                    </p:animScale>
                                    <p:set>
                                      <p:cBhvr>
                                        <p:cTn id="10" dur="770" fill="hold"/>
                                        <p:tgtEl>
                                          <p:spTgt spid="144387">
                                            <p:txEl>
                                              <p:pRg st="1" end="1"/>
                                            </p:txEl>
                                          </p:spTgt>
                                        </p:tgtEl>
                                        <p:attrNameLst>
                                          <p:attrName>ppt_x</p:attrName>
                                        </p:attrNameLst>
                                      </p:cBhvr>
                                      <p:to>
                                        <p:strVal val="(0.5)"/>
                                      </p:to>
                                    </p:set>
                                    <p:anim from="(0.5)" to="(#ppt_x)" calcmode="lin" valueType="num">
                                      <p:cBhvr>
                                        <p:cTn id="11" dur="1230" accel="100000" fill="hold">
                                          <p:stCondLst>
                                            <p:cond delay="770"/>
                                          </p:stCondLst>
                                        </p:cTn>
                                        <p:tgtEl>
                                          <p:spTgt spid="144387">
                                            <p:txEl>
                                              <p:pRg st="1" end="1"/>
                                            </p:txEl>
                                          </p:spTgt>
                                        </p:tgtEl>
                                        <p:attrNameLst>
                                          <p:attrName>ppt_x</p:attrName>
                                        </p:attrNameLst>
                                      </p:cBhvr>
                                    </p:anim>
                                    <p:set>
                                      <p:cBhvr>
                                        <p:cTn id="12" dur="770" fill="hold"/>
                                        <p:tgtEl>
                                          <p:spTgt spid="144387">
                                            <p:txEl>
                                              <p:pRg st="1" end="1"/>
                                            </p:txEl>
                                          </p:spTgt>
                                        </p:tgtEl>
                                        <p:attrNameLst>
                                          <p:attrName>ppt_y</p:attrName>
                                        </p:attrNameLst>
                                      </p:cBhvr>
                                      <p:to>
                                        <p:strVal val="(#ppt_y+0.4)"/>
                                      </p:to>
                                    </p:set>
                                    <p:anim from="(#ppt_y+0.4)" to="(#ppt_y)" calcmode="lin" valueType="num">
                                      <p:cBhvr>
                                        <p:cTn id="13" dur="1230" accel="100000" fill="hold">
                                          <p:stCondLst>
                                            <p:cond delay="770"/>
                                          </p:stCondLst>
                                        </p:cTn>
                                        <p:tgtEl>
                                          <p:spTgt spid="144387">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sr-Cyrl-CS" dirty="0" smtClean="0"/>
              <a:t>ПРВИ СРПСКИ УСТАНАК</a:t>
            </a:r>
            <a:endParaRPr lang="en-US" dirty="0" smtClean="0"/>
          </a:p>
        </p:txBody>
      </p:sp>
      <p:sp>
        <p:nvSpPr>
          <p:cNvPr id="11267" name="Rectangle 3"/>
          <p:cNvSpPr>
            <a:spLocks noGrp="1" noChangeArrowheads="1"/>
          </p:cNvSpPr>
          <p:nvPr>
            <p:ph type="body" idx="1"/>
          </p:nvPr>
        </p:nvSpPr>
        <p:spPr/>
        <p:txBody>
          <a:bodyPr/>
          <a:lstStyle/>
          <a:p>
            <a:pPr eaLnBrk="1" hangingPunct="1">
              <a:defRPr/>
            </a:pPr>
            <a:r>
              <a:rPr lang="sr-Cyrl-CS" smtClean="0"/>
              <a:t>БЕОГРАДСКИ ПАШАЛУК</a:t>
            </a:r>
            <a:endParaRPr lang="en-US" smtClean="0"/>
          </a:p>
          <a:p>
            <a:pPr eaLnBrk="1" hangingPunct="1">
              <a:buFont typeface="Wingdings" pitchFamily="2" charset="2"/>
              <a:buNone/>
              <a:defRPr/>
            </a:pPr>
            <a:endParaRPr lang="sr-Cyrl-CS" smtClean="0"/>
          </a:p>
          <a:p>
            <a:pPr eaLnBrk="1" hangingPunct="1">
              <a:defRPr/>
            </a:pPr>
            <a:r>
              <a:rPr lang="sr-Cyrl-CS" smtClean="0"/>
              <a:t>РАТОВАЊЕ У ПРВОМ СРПСКОМ УСТАНКУ</a:t>
            </a:r>
            <a:endParaRPr lang="en-US" smtClean="0"/>
          </a:p>
          <a:p>
            <a:pPr eaLnBrk="1" hangingPunct="1">
              <a:buFont typeface="Wingdings" pitchFamily="2" charset="2"/>
              <a:buNone/>
              <a:defRPr/>
            </a:pPr>
            <a:endParaRPr lang="sr-Cyrl-CS" smtClean="0"/>
          </a:p>
          <a:p>
            <a:pPr eaLnBrk="1" hangingPunct="1">
              <a:defRPr/>
            </a:pPr>
            <a:r>
              <a:rPr lang="sr-Cyrl-CS" smtClean="0"/>
              <a:t>УРЕЂЕЊЕ УСТАНИЧКЕ ДРЖАВЕ</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770" decel="100000"/>
                                        <p:tgtEl>
                                          <p:spTgt spid="11266"/>
                                        </p:tgtEl>
                                      </p:cBhvr>
                                    </p:animEffect>
                                    <p:animScale>
                                      <p:cBhvr>
                                        <p:cTn id="8" dur="770" decel="100000"/>
                                        <p:tgtEl>
                                          <p:spTgt spid="11266"/>
                                        </p:tgtEl>
                                      </p:cBhvr>
                                      <p:from x="10000" y="10000"/>
                                      <p:to x="200000" y="450000"/>
                                    </p:animScale>
                                    <p:animScale>
                                      <p:cBhvr>
                                        <p:cTn id="9" dur="1230" accel="100000" fill="hold">
                                          <p:stCondLst>
                                            <p:cond delay="770"/>
                                          </p:stCondLst>
                                        </p:cTn>
                                        <p:tgtEl>
                                          <p:spTgt spid="11266"/>
                                        </p:tgtEl>
                                      </p:cBhvr>
                                      <p:from x="200000" y="450000"/>
                                      <p:to x="100000" y="100000"/>
                                    </p:animScale>
                                    <p:set>
                                      <p:cBhvr>
                                        <p:cTn id="10" dur="770" fill="hold"/>
                                        <p:tgtEl>
                                          <p:spTgt spid="11266"/>
                                        </p:tgtEl>
                                        <p:attrNameLst>
                                          <p:attrName>ppt_x</p:attrName>
                                        </p:attrNameLst>
                                      </p:cBhvr>
                                      <p:to>
                                        <p:strVal val="(0.5)"/>
                                      </p:to>
                                    </p:set>
                                    <p:anim from="(0.5)" to="(#ppt_x)" calcmode="lin" valueType="num">
                                      <p:cBhvr>
                                        <p:cTn id="11" dur="1230" accel="100000" fill="hold">
                                          <p:stCondLst>
                                            <p:cond delay="770"/>
                                          </p:stCondLst>
                                        </p:cTn>
                                        <p:tgtEl>
                                          <p:spTgt spid="11266"/>
                                        </p:tgtEl>
                                        <p:attrNameLst>
                                          <p:attrName>ppt_x</p:attrName>
                                        </p:attrNameLst>
                                      </p:cBhvr>
                                    </p:anim>
                                    <p:set>
                                      <p:cBhvr>
                                        <p:cTn id="12" dur="770" fill="hold"/>
                                        <p:tgtEl>
                                          <p:spTgt spid="11266"/>
                                        </p:tgtEl>
                                        <p:attrNameLst>
                                          <p:attrName>ppt_y</p:attrName>
                                        </p:attrNameLst>
                                      </p:cBhvr>
                                      <p:to>
                                        <p:strVal val="(#ppt_y+0.4)"/>
                                      </p:to>
                                    </p:set>
                                    <p:anim from="(#ppt_y+0.4)" to="(#ppt_y)" calcmode="lin" valueType="num">
                                      <p:cBhvr>
                                        <p:cTn id="13" dur="1230" accel="100000" fill="hold">
                                          <p:stCondLst>
                                            <p:cond delay="770"/>
                                          </p:stCondLst>
                                        </p:cTn>
                                        <p:tgtEl>
                                          <p:spTgt spid="1126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260350"/>
            <a:ext cx="8642350" cy="600075"/>
          </a:xfrm>
        </p:spPr>
        <p:txBody>
          <a:bodyPr/>
          <a:lstStyle/>
          <a:p>
            <a:pPr eaLnBrk="1" hangingPunct="1">
              <a:defRPr/>
            </a:pPr>
            <a:r>
              <a:rPr lang="sr-Cyrl-CS" sz="3800" dirty="0" smtClean="0">
                <a:solidFill>
                  <a:schemeClr val="tx2">
                    <a:lumMod val="75000"/>
                  </a:schemeClr>
                </a:solidFill>
              </a:rPr>
              <a:t>БЕОГРАДСКИ ПАШАЛУК</a:t>
            </a:r>
            <a:endParaRPr lang="en-US" sz="3800" dirty="0" smtClean="0">
              <a:solidFill>
                <a:schemeClr val="tx2">
                  <a:lumMod val="75000"/>
                </a:schemeClr>
              </a:solidFill>
            </a:endParaRPr>
          </a:p>
        </p:txBody>
      </p:sp>
      <p:sp>
        <p:nvSpPr>
          <p:cNvPr id="15363" name="Rectangle 3"/>
          <p:cNvSpPr>
            <a:spLocks noGrp="1" noChangeArrowheads="1"/>
          </p:cNvSpPr>
          <p:nvPr>
            <p:ph type="body" idx="4294967295"/>
          </p:nvPr>
        </p:nvSpPr>
        <p:spPr>
          <a:xfrm>
            <a:off x="142844" y="1125538"/>
            <a:ext cx="9001156" cy="5000625"/>
          </a:xfrm>
        </p:spPr>
        <p:txBody>
          <a:bodyPr/>
          <a:lstStyle/>
          <a:p>
            <a:pPr eaLnBrk="1" hangingPunct="1">
              <a:defRPr/>
            </a:pPr>
            <a:r>
              <a:rPr lang="sr-Cyrl-CS" dirty="0" smtClean="0">
                <a:solidFill>
                  <a:schemeClr val="tx2">
                    <a:lumMod val="75000"/>
                  </a:schemeClr>
                </a:solidFill>
              </a:rPr>
              <a:t>Званичан назив </a:t>
            </a:r>
            <a:r>
              <a:rPr lang="sr-Cyrl-CS" dirty="0" smtClean="0"/>
              <a:t>ове провинције је био </a:t>
            </a:r>
            <a:r>
              <a:rPr lang="sr-Cyrl-CS" dirty="0" smtClean="0">
                <a:solidFill>
                  <a:schemeClr val="tx2">
                    <a:lumMod val="75000"/>
                  </a:schemeClr>
                </a:solidFill>
              </a:rPr>
              <a:t>Смедеревски санџак</a:t>
            </a:r>
            <a:r>
              <a:rPr lang="sr-Cyrl-CS" dirty="0" smtClean="0"/>
              <a:t>.</a:t>
            </a:r>
          </a:p>
          <a:p>
            <a:pPr eaLnBrk="1" hangingPunct="1">
              <a:buFont typeface="Wingdings" pitchFamily="2" charset="2"/>
              <a:buNone/>
              <a:defRPr/>
            </a:pPr>
            <a:endParaRPr lang="sr-Cyrl-CS" dirty="0" smtClean="0"/>
          </a:p>
          <a:p>
            <a:pPr eaLnBrk="1" hangingPunct="1">
              <a:defRPr/>
            </a:pPr>
            <a:r>
              <a:rPr lang="sr-Cyrl-CS" dirty="0" smtClean="0">
                <a:solidFill>
                  <a:srgbClr val="FFFF00"/>
                </a:solidFill>
              </a:rPr>
              <a:t>Простирао се од Саве и Дунава до Западне Мораве и од Дрине до Тимока</a:t>
            </a:r>
            <a:r>
              <a:rPr lang="sr-Cyrl-CS" dirty="0" smtClean="0"/>
              <a:t>.</a:t>
            </a:r>
          </a:p>
          <a:p>
            <a:pPr eaLnBrk="1" hangingPunct="1">
              <a:buFont typeface="Wingdings" pitchFamily="2" charset="2"/>
              <a:buNone/>
              <a:defRPr/>
            </a:pPr>
            <a:endParaRPr lang="sr-Cyrl-CS" dirty="0" smtClean="0"/>
          </a:p>
          <a:p>
            <a:pPr eaLnBrk="1" hangingPunct="1">
              <a:defRPr/>
            </a:pPr>
            <a:r>
              <a:rPr lang="sr-Cyrl-CS" dirty="0" smtClean="0"/>
              <a:t>Подељен на 12 нахија, а свака нахија на неколико кнежина.</a:t>
            </a:r>
            <a:endParaRPr lang="en-US"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Grp="1" noChangeArrowheads="1"/>
          </p:cNvSpPr>
          <p:nvPr>
            <p:ph type="title"/>
          </p:nvPr>
        </p:nvSpPr>
        <p:spPr/>
        <p:txBody>
          <a:bodyPr/>
          <a:lstStyle/>
          <a:p>
            <a:pPr eaLnBrk="1" hangingPunct="1">
              <a:defRPr/>
            </a:pPr>
            <a:r>
              <a:rPr lang="sr-Cyrl-CS" sz="2800" smtClean="0"/>
              <a:t>БЕОГРАДСКИ ПАШАЛУК КРАЈЕМ </a:t>
            </a:r>
            <a:r>
              <a:rPr lang="en-US" sz="2800" smtClean="0"/>
              <a:t>XVIII</a:t>
            </a:r>
            <a:r>
              <a:rPr lang="sr-Cyrl-CS" sz="2800" smtClean="0"/>
              <a:t> ВЕКА</a:t>
            </a:r>
            <a:r>
              <a:rPr lang="sr-Cyrl-CS" sz="3800" smtClean="0"/>
              <a:t> </a:t>
            </a:r>
            <a:endParaRPr lang="en-US" sz="3800" smtClean="0"/>
          </a:p>
        </p:txBody>
      </p:sp>
      <p:pic>
        <p:nvPicPr>
          <p:cNvPr id="9219" name="Picture 12" descr="Picture1"/>
          <p:cNvPicPr>
            <a:picLocks noChangeAspect="1" noChangeArrowheads="1"/>
          </p:cNvPicPr>
          <p:nvPr/>
        </p:nvPicPr>
        <p:blipFill>
          <a:blip r:embed="rId2" cstate="print"/>
          <a:srcRect/>
          <a:stretch>
            <a:fillRect/>
          </a:stretch>
        </p:blipFill>
        <p:spPr bwMode="auto">
          <a:xfrm>
            <a:off x="0" y="1052513"/>
            <a:ext cx="9144000" cy="580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pPr eaLnBrk="1" hangingPunct="1">
              <a:defRPr/>
            </a:pPr>
            <a:r>
              <a:rPr lang="sr-Cyrl-CS" sz="3800" b="1" dirty="0" smtClean="0">
                <a:solidFill>
                  <a:schemeClr val="tx2">
                    <a:lumMod val="75000"/>
                  </a:schemeClr>
                </a:solidFill>
              </a:rPr>
              <a:t>Кнежинска самоуправа</a:t>
            </a:r>
            <a:br>
              <a:rPr lang="sr-Cyrl-CS" sz="3800" b="1" dirty="0" smtClean="0">
                <a:solidFill>
                  <a:schemeClr val="tx2">
                    <a:lumMod val="75000"/>
                  </a:schemeClr>
                </a:solidFill>
              </a:rPr>
            </a:br>
            <a:endParaRPr lang="en-US" sz="3800" b="1" dirty="0" smtClean="0">
              <a:solidFill>
                <a:schemeClr val="tx2">
                  <a:lumMod val="75000"/>
                </a:schemeClr>
              </a:solidFill>
            </a:endParaRPr>
          </a:p>
        </p:txBody>
      </p:sp>
      <p:sp>
        <p:nvSpPr>
          <p:cNvPr id="16389" name="Rectangle 5"/>
          <p:cNvSpPr>
            <a:spLocks noGrp="1" noChangeArrowheads="1"/>
          </p:cNvSpPr>
          <p:nvPr>
            <p:ph type="body" idx="1"/>
          </p:nvPr>
        </p:nvSpPr>
        <p:spPr>
          <a:xfrm>
            <a:off x="457200" y="1124744"/>
            <a:ext cx="8229600" cy="5006181"/>
          </a:xfrm>
        </p:spPr>
        <p:txBody>
          <a:bodyPr/>
          <a:lstStyle/>
          <a:p>
            <a:pPr eaLnBrk="1" hangingPunct="1">
              <a:defRPr/>
            </a:pPr>
            <a:r>
              <a:rPr lang="sr-Cyrl-CS" dirty="0" smtClean="0">
                <a:solidFill>
                  <a:schemeClr val="tx2">
                    <a:lumMod val="75000"/>
                  </a:schemeClr>
                </a:solidFill>
              </a:rPr>
              <a:t>Турци су у </a:t>
            </a:r>
            <a:r>
              <a:rPr lang="en-US" dirty="0" smtClean="0">
                <a:solidFill>
                  <a:schemeClr val="tx2">
                    <a:lumMod val="75000"/>
                  </a:schemeClr>
                </a:solidFill>
              </a:rPr>
              <a:t>XVIII </a:t>
            </a:r>
            <a:r>
              <a:rPr lang="sr-Cyrl-CS" dirty="0" smtClean="0">
                <a:solidFill>
                  <a:schemeClr val="tx2">
                    <a:lumMod val="75000"/>
                  </a:schemeClr>
                </a:solidFill>
              </a:rPr>
              <a:t>веку дозволили Србима да управљају у селу</a:t>
            </a:r>
            <a:r>
              <a:rPr lang="sr-Latn-RS" dirty="0" smtClean="0">
                <a:solidFill>
                  <a:schemeClr val="tx2">
                    <a:lumMod val="75000"/>
                  </a:schemeClr>
                </a:solidFill>
              </a:rPr>
              <a:t>,</a:t>
            </a:r>
            <a:r>
              <a:rPr lang="sr-Cyrl-CS" dirty="0" smtClean="0">
                <a:solidFill>
                  <a:schemeClr val="tx2">
                    <a:lumMod val="75000"/>
                  </a:schemeClr>
                </a:solidFill>
              </a:rPr>
              <a:t> кнежини и нахији</a:t>
            </a:r>
            <a:r>
              <a:rPr lang="sr-Cyrl-CS" dirty="0" smtClean="0"/>
              <a:t>.</a:t>
            </a:r>
            <a:endParaRPr lang="sr-Latn-RS" sz="2800" dirty="0" smtClean="0"/>
          </a:p>
          <a:p>
            <a:pPr eaLnBrk="1" hangingPunct="1">
              <a:buNone/>
              <a:defRPr/>
            </a:pPr>
            <a:r>
              <a:rPr lang="en-US" sz="2800" u="sng" dirty="0" err="1" smtClean="0"/>
              <a:t>село→</a:t>
            </a:r>
            <a:r>
              <a:rPr lang="en-US" sz="2800" u="sng" dirty="0" err="1" smtClean="0">
                <a:solidFill>
                  <a:srgbClr val="FFFF00"/>
                </a:solidFill>
              </a:rPr>
              <a:t>кмет</a:t>
            </a:r>
            <a:r>
              <a:rPr lang="sr-Latn-RS" sz="2800" u="sng" dirty="0" smtClean="0"/>
              <a:t>,</a:t>
            </a:r>
            <a:r>
              <a:rPr lang="en-US" sz="2800" u="sng" dirty="0" smtClean="0"/>
              <a:t> </a:t>
            </a:r>
            <a:r>
              <a:rPr lang="en-US" sz="2800" u="sng" dirty="0" err="1" smtClean="0"/>
              <a:t>кнежина→</a:t>
            </a:r>
            <a:r>
              <a:rPr lang="en-US" sz="2800" u="sng" dirty="0" err="1" smtClean="0">
                <a:solidFill>
                  <a:srgbClr val="FFFF00"/>
                </a:solidFill>
              </a:rPr>
              <a:t>кнез</a:t>
            </a:r>
            <a:r>
              <a:rPr lang="sr-Latn-RS" sz="2800" u="sng" dirty="0" smtClean="0"/>
              <a:t>,</a:t>
            </a:r>
            <a:r>
              <a:rPr lang="en-US" sz="2800" u="sng" dirty="0" smtClean="0"/>
              <a:t> </a:t>
            </a:r>
            <a:r>
              <a:rPr lang="en-US" sz="2800" u="sng" dirty="0" err="1" smtClean="0"/>
              <a:t>нахија→</a:t>
            </a:r>
            <a:r>
              <a:rPr lang="en-US" sz="2800" u="sng" dirty="0" err="1" smtClean="0">
                <a:solidFill>
                  <a:srgbClr val="FFFF00"/>
                </a:solidFill>
              </a:rPr>
              <a:t>оборкнез</a:t>
            </a:r>
            <a:endParaRPr lang="sr-Latn-RS" sz="2800" u="sng" dirty="0" smtClean="0">
              <a:solidFill>
                <a:srgbClr val="FFFF00"/>
              </a:solidFill>
            </a:endParaRPr>
          </a:p>
          <a:p>
            <a:pPr eaLnBrk="1" hangingPunct="1">
              <a:buNone/>
              <a:defRPr/>
            </a:pPr>
            <a:endParaRPr lang="sr-Cyrl-CS" u="sng" dirty="0" smtClean="0">
              <a:solidFill>
                <a:srgbClr val="FFFF00"/>
              </a:solidFill>
            </a:endParaRPr>
          </a:p>
          <a:p>
            <a:pPr eaLnBrk="1" hangingPunct="1">
              <a:defRPr/>
            </a:pPr>
            <a:r>
              <a:rPr lang="sr-Cyrl-CS" sz="2800" dirty="0" smtClean="0">
                <a:solidFill>
                  <a:schemeClr val="tx2">
                    <a:lumMod val="75000"/>
                  </a:schemeClr>
                </a:solidFill>
              </a:rPr>
              <a:t>Срби су, у име Турака, сакупљали порез, одржавали путеве и гонили хајдуке</a:t>
            </a:r>
            <a:r>
              <a:rPr lang="sr-Cyrl-CS" dirty="0" smtClean="0">
                <a:solidFill>
                  <a:schemeClr val="tx2">
                    <a:lumMod val="75000"/>
                  </a:schemeClr>
                </a:solidFill>
              </a:rPr>
              <a:t>.</a:t>
            </a:r>
            <a:endParaRPr lang="sr-Latn-RS" dirty="0" smtClean="0">
              <a:solidFill>
                <a:schemeClr val="tx2">
                  <a:lumMod val="75000"/>
                </a:schemeClr>
              </a:solidFill>
            </a:endParaRPr>
          </a:p>
          <a:p>
            <a:pPr eaLnBrk="1" hangingPunct="1">
              <a:buNone/>
              <a:defRPr/>
            </a:pPr>
            <a:endParaRPr lang="sr-Cyrl-CS" dirty="0" smtClean="0"/>
          </a:p>
          <a:p>
            <a:pPr eaLnBrk="1" hangingPunct="1">
              <a:defRPr/>
            </a:pPr>
            <a:r>
              <a:rPr lang="sr-Cyrl-CS" sz="2400" b="1" dirty="0" smtClean="0"/>
              <a:t>Увео султан Селим </a:t>
            </a:r>
            <a:r>
              <a:rPr lang="sr-Latn-CS" sz="2400" b="1" dirty="0" smtClean="0"/>
              <a:t>III</a:t>
            </a:r>
            <a:r>
              <a:rPr lang="sr-Cyrl-CS" sz="2400" b="1" dirty="0" smtClean="0"/>
              <a:t> после Кочине крајине</a:t>
            </a:r>
            <a:endParaRPr lang="sr-Latn-RS" sz="2400" b="1"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318998"/>
            <a:ext cx="8534400"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sr-Cyrl-RS" sz="36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Последњи </a:t>
            </a:r>
            <a:r>
              <a:rPr kumimoji="0" lang="en-US" sz="3600" b="1" i="0" strike="noStrike" cap="none" normalizeH="0" baseline="0" dirty="0" err="1"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Аустријско-турски</a:t>
            </a:r>
            <a:r>
              <a:rPr kumimoji="0" lang="en-US" sz="36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3600" b="1" i="0" strike="noStrike" cap="none" normalizeH="0" baseline="0" dirty="0" err="1"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рат</a:t>
            </a:r>
            <a:r>
              <a:rPr kumimoji="0" lang="en-US" sz="36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1788- 1791</a:t>
            </a:r>
            <a:r>
              <a:rPr kumimoji="0" lang="sr-Cyrl-CS" sz="36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(Кочина крајина)</a:t>
            </a:r>
            <a:endParaRPr kumimoji="0" lang="en-US" sz="3600" b="1" i="0"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sr-Cyrl-CS" sz="2800" b="0" i="0" u="none" strike="noStrike" cap="none" normalizeH="0" baseline="0" dirty="0" smtClean="0">
                <a:ln>
                  <a:noFill/>
                </a:ln>
                <a:effectLst/>
                <a:latin typeface="Times New Roman" pitchFamily="18" charset="0"/>
                <a:ea typeface="Times New Roman" pitchFamily="18" charset="0"/>
                <a:cs typeface="Times New Roman" pitchFamily="18" charset="0"/>
              </a:rPr>
              <a:t>Устанак Срба под вођством капетана Коче Анђелковића</a:t>
            </a:r>
            <a:r>
              <a:rPr lang="sr-Cyrl-RS" sz="2800" dirty="0" smtClean="0">
                <a:latin typeface="Times New Roman" pitchFamily="18" charset="0"/>
                <a:ea typeface="Times New Roman" pitchFamily="18" charset="0"/>
                <a:cs typeface="Times New Roman" pitchFamily="18" charset="0"/>
              </a:rPr>
              <a:t>-фрајкори (добровољци) у аустр.војсци</a:t>
            </a:r>
            <a:endParaRPr kumimoji="0" lang="en-US" sz="28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sr-Cyrl-CS" sz="2800" b="0" i="0" u="none" strike="noStrike" cap="none" normalizeH="0" baseline="0" dirty="0" smtClean="0">
                <a:ln>
                  <a:noFill/>
                </a:ln>
                <a:effectLst/>
                <a:latin typeface="Times New Roman" pitchFamily="18" charset="0"/>
                <a:ea typeface="Times New Roman" pitchFamily="18" charset="0"/>
                <a:cs typeface="Times New Roman" pitchFamily="18" charset="0"/>
              </a:rPr>
              <a:t>1791. Свиштовски мир</a:t>
            </a:r>
            <a:endParaRPr kumimoji="0" lang="sr-Cyrl-CS" sz="2800" b="0" i="0" u="none" strike="noStrike" cap="none" normalizeH="0" baseline="0" dirty="0" smtClean="0">
              <a:ln>
                <a:noFill/>
              </a:ln>
              <a:effectLst/>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0" y="2895600"/>
            <a:ext cx="5943600" cy="3962400"/>
          </a:xfrm>
          <a:prstGeom prst="rect">
            <a:avLst/>
          </a:prstGeom>
          <a:noFill/>
          <a:ln w="9525">
            <a:noFill/>
            <a:miter lim="800000"/>
            <a:headEnd/>
            <a:tailEnd/>
          </a:ln>
          <a:effectLst/>
        </p:spPr>
      </p:pic>
      <p:pic>
        <p:nvPicPr>
          <p:cNvPr id="1027" name="Picture 3" descr="C:\Users\User\Desktop\Koča Andjelković.jpg"/>
          <p:cNvPicPr>
            <a:picLocks noChangeAspect="1" noChangeArrowheads="1"/>
          </p:cNvPicPr>
          <p:nvPr/>
        </p:nvPicPr>
        <p:blipFill>
          <a:blip r:embed="rId4" cstate="print"/>
          <a:srcRect/>
          <a:stretch>
            <a:fillRect/>
          </a:stretch>
        </p:blipFill>
        <p:spPr bwMode="auto">
          <a:xfrm>
            <a:off x="6400800" y="2895600"/>
            <a:ext cx="2381250" cy="3200400"/>
          </a:xfrm>
          <a:prstGeom prst="rect">
            <a:avLst/>
          </a:prstGeom>
          <a:noFill/>
        </p:spPr>
      </p:pic>
      <p:sp>
        <p:nvSpPr>
          <p:cNvPr id="5" name="TextBox 4"/>
          <p:cNvSpPr txBox="1"/>
          <p:nvPr/>
        </p:nvSpPr>
        <p:spPr>
          <a:xfrm>
            <a:off x="6477000" y="6324600"/>
            <a:ext cx="2362200" cy="369332"/>
          </a:xfrm>
          <a:prstGeom prst="rect">
            <a:avLst/>
          </a:prstGeom>
          <a:noFill/>
        </p:spPr>
        <p:txBody>
          <a:bodyPr wrap="square" rtlCol="0">
            <a:spAutoFit/>
          </a:bodyPr>
          <a:lstStyle/>
          <a:p>
            <a:r>
              <a:rPr lang="sr-Cyrl-CS" dirty="0" smtClean="0">
                <a:latin typeface="Times New Roman" pitchFamily="18" charset="0"/>
                <a:ea typeface="Times New Roman" pitchFamily="18" charset="0"/>
                <a:cs typeface="Times New Roman" pitchFamily="18" charset="0"/>
              </a:rPr>
              <a:t>Коч</a:t>
            </a:r>
            <a:r>
              <a:rPr lang="sr-Latn-RS" dirty="0" smtClean="0">
                <a:latin typeface="Times New Roman" pitchFamily="18" charset="0"/>
                <a:ea typeface="Times New Roman" pitchFamily="18" charset="0"/>
                <a:cs typeface="Times New Roman" pitchFamily="18" charset="0"/>
              </a:rPr>
              <a:t>a</a:t>
            </a:r>
            <a:r>
              <a:rPr lang="sr-Cyrl-CS" dirty="0" smtClean="0">
                <a:latin typeface="Times New Roman" pitchFamily="18" charset="0"/>
                <a:ea typeface="Times New Roman" pitchFamily="18" charset="0"/>
                <a:cs typeface="Times New Roman" pitchFamily="18" charset="0"/>
              </a:rPr>
              <a:t> Анђелковић</a:t>
            </a:r>
            <a:endParaRPr lang="en-US" dirty="0"/>
          </a:p>
        </p:txBody>
      </p:sp>
    </p:spTree>
  </p:cSld>
  <p:clrMapOvr>
    <a:masterClrMapping/>
  </p:clrMapOvr>
  <p:transition spd="slow">
    <p:wheel spokes="3"/>
    <p:sndAc>
      <p:stSnd>
        <p:snd r:embed="rId2" name="explode.wav"/>
      </p:stSnd>
    </p:sndAc>
  </p:transition>
  <p:timing>
    <p:tnLst>
      <p:par>
        <p:cTn id="1" dur="indefinite" restart="never" nodeType="tmRoot"/>
      </p:par>
    </p:tn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Curtain Call</Template>
  <TotalTime>1858</TotalTime>
  <Words>1111</Words>
  <Application>Microsoft Office PowerPoint</Application>
  <PresentationFormat>On-screen Show (4:3)</PresentationFormat>
  <Paragraphs>145</Paragraphs>
  <Slides>26</Slides>
  <Notes>0</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Curtain Call</vt:lpstr>
      <vt:lpstr>Slide 1</vt:lpstr>
      <vt:lpstr>Slide 2</vt:lpstr>
      <vt:lpstr>Slide 3</vt:lpstr>
      <vt:lpstr>Српска револуција</vt:lpstr>
      <vt:lpstr>ПРВИ СРПСКИ УСТАНАК</vt:lpstr>
      <vt:lpstr>БЕОГРАДСКИ ПАШАЛУК</vt:lpstr>
      <vt:lpstr>БЕОГРАДСКИ ПАШАЛУК КРАЈЕМ XVIII ВЕКА </vt:lpstr>
      <vt:lpstr>Кнежинска самоуправа </vt:lpstr>
      <vt:lpstr>Slide 9</vt:lpstr>
      <vt:lpstr>Дахије</vt:lpstr>
      <vt:lpstr>Сеча кнезова </vt:lpstr>
      <vt:lpstr>Збор у Орашцу ( Марићевића јаруга )</vt:lpstr>
      <vt:lpstr>Slide 13</vt:lpstr>
      <vt:lpstr>Slide 14</vt:lpstr>
      <vt:lpstr>РАТОВАЊЕ У ПРВОМ СРПСКОМ УСТАНКУ</vt:lpstr>
      <vt:lpstr>Slide 16</vt:lpstr>
      <vt:lpstr>УСТАНИЧКА СРБИЈА 1804-1809.</vt:lpstr>
      <vt:lpstr>Slide 18</vt:lpstr>
      <vt:lpstr>Slide 19</vt:lpstr>
      <vt:lpstr>Slide 20</vt:lpstr>
      <vt:lpstr>УСТАНИЧКА СРБИЈА 1809-1813.</vt:lpstr>
      <vt:lpstr>УРЕЂЕЊЕ УСТАНИЧКЕ ДРЖАВЕ</vt:lpstr>
      <vt:lpstr>Slide 23</vt:lpstr>
      <vt:lpstr>Slide 24</vt:lpstr>
      <vt:lpstr>ЗАДАТАК ЗА УЧЕНИКЕ: РЕШИТЕ УКРШТЕНИЦУ ХОРИЗОНТАЛНО И ДОБИЋЕТЕ НАЗИВ ЈЕДНОГ ВЕРСКОГ И ДРЖАВНОГ ПРАЗНИКА У СРБИЈИ</vt:lpstr>
      <vt:lpstr>Slide 26</vt:lpstr>
    </vt:vector>
  </TitlesOfParts>
  <Company>CET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Milos M.</dc:creator>
  <cp:lastModifiedBy>User</cp:lastModifiedBy>
  <cp:revision>210</cp:revision>
  <cp:lastPrinted>1601-01-01T00:00:00Z</cp:lastPrinted>
  <dcterms:created xsi:type="dcterms:W3CDTF">2005-03-02T08:24:37Z</dcterms:created>
  <dcterms:modified xsi:type="dcterms:W3CDTF">2016-09-07T14:26:22Z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TC010731071033</vt:lpwstr>
  </property>
</Properties>
</file>